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 id="2147483845" r:id="rId2"/>
  </p:sldMasterIdLst>
  <p:notesMasterIdLst>
    <p:notesMasterId r:id="rId43"/>
  </p:notesMasterIdLst>
  <p:sldIdLst>
    <p:sldId id="303" r:id="rId3"/>
    <p:sldId id="470" r:id="rId4"/>
    <p:sldId id="421" r:id="rId5"/>
    <p:sldId id="467" r:id="rId6"/>
    <p:sldId id="280" r:id="rId7"/>
    <p:sldId id="466" r:id="rId8"/>
    <p:sldId id="472" r:id="rId9"/>
    <p:sldId id="279" r:id="rId10"/>
    <p:sldId id="500" r:id="rId11"/>
    <p:sldId id="473" r:id="rId12"/>
    <p:sldId id="475" r:id="rId13"/>
    <p:sldId id="476" r:id="rId14"/>
    <p:sldId id="501" r:id="rId15"/>
    <p:sldId id="438" r:id="rId16"/>
    <p:sldId id="267" r:id="rId17"/>
    <p:sldId id="433" r:id="rId18"/>
    <p:sldId id="479" r:id="rId19"/>
    <p:sldId id="461" r:id="rId20"/>
    <p:sldId id="480" r:id="rId21"/>
    <p:sldId id="481" r:id="rId22"/>
    <p:sldId id="482" r:id="rId23"/>
    <p:sldId id="483" r:id="rId24"/>
    <p:sldId id="477" r:id="rId25"/>
    <p:sldId id="484" r:id="rId26"/>
    <p:sldId id="485" r:id="rId27"/>
    <p:sldId id="486" r:id="rId28"/>
    <p:sldId id="274" r:id="rId29"/>
    <p:sldId id="465" r:id="rId30"/>
    <p:sldId id="488" r:id="rId31"/>
    <p:sldId id="496" r:id="rId32"/>
    <p:sldId id="489" r:id="rId33"/>
    <p:sldId id="497" r:id="rId34"/>
    <p:sldId id="491" r:id="rId35"/>
    <p:sldId id="456" r:id="rId36"/>
    <p:sldId id="498" r:id="rId37"/>
    <p:sldId id="493" r:id="rId38"/>
    <p:sldId id="492" r:id="rId39"/>
    <p:sldId id="499" r:id="rId40"/>
    <p:sldId id="494" r:id="rId41"/>
    <p:sldId id="4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De La Vega" initials="CDLV" lastIdx="3" clrIdx="0"/>
  <p:cmAuthor id="2" name="Tina Yuen" initials="TY" lastIdx="2" clrIdx="1"/>
  <p:cmAuthor id="3" name="Pfeffinger, Alana" initials="PA" lastIdx="3" clrIdx="2"/>
  <p:cmAuthor id="4" name="Davidman, Jessica" initials="DJ" lastIdx="10" clrIdx="3">
    <p:extLst>
      <p:ext uri="{19B8F6BF-5375-455C-9EA6-DF929625EA0E}">
        <p15:presenceInfo xmlns:p15="http://schemas.microsoft.com/office/powerpoint/2012/main" userId="S-1-5-21-2695169584-3817918341-3537416689-214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147"/>
    <a:srgbClr val="F15922"/>
    <a:srgbClr val="0093D0"/>
    <a:srgbClr val="F4774A"/>
    <a:srgbClr val="2510B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43717" autoAdjust="0"/>
  </p:normalViewPr>
  <p:slideViewPr>
    <p:cSldViewPr snapToGrid="0">
      <p:cViewPr varScale="1">
        <p:scale>
          <a:sx n="23" d="100"/>
          <a:sy n="23" d="100"/>
        </p:scale>
        <p:origin x="195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8C1D6-FD57-4AAB-87BE-00E45AFD06ED}"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DB61C-4391-4EFF-BFCB-4EAEF8C0053B}" type="slidenum">
              <a:rPr lang="en-US" smtClean="0"/>
              <a:t>‹#›</a:t>
            </a:fld>
            <a:endParaRPr lang="en-US"/>
          </a:p>
        </p:txBody>
      </p:sp>
    </p:spTree>
    <p:extLst>
      <p:ext uri="{BB962C8B-B14F-4D97-AF65-F5344CB8AC3E}">
        <p14:creationId xmlns:p14="http://schemas.microsoft.com/office/powerpoint/2010/main" val="73757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ns-prod.azureedge.net/sites/default/files/cn/SP24-2017o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e.ca.gov/ls/nu/he/wellness.a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tatepolicies.nasbe.org/health/categories/physical-activity-and-physical-education/pe-k-12-curriculum%E2%80%94ms/california-pe-k-12-curriculum%E2%80%94ms-curricula" TargetMode="External"/><Relationship Id="rId3" Type="http://schemas.openxmlformats.org/officeDocument/2006/relationships/hyperlink" Target="https://statepolicies.nasbe.org/health/categories/nutrition-environment-and-services/competitive-foods%E2%80%94es/california-competitive-foods%E2%80%94es-federal-requirement" TargetMode="External"/><Relationship Id="rId7" Type="http://schemas.openxmlformats.org/officeDocument/2006/relationships/hyperlink" Target="https://statepolicies.nasbe.org/health/categories/physical-activity-and-physical-education/pe-k-12-curriculum%E2%80%94es/california-pe-k-12-curriculum%E2%80%94es-curricul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leginfo.legislature.ca.gov/faces/codes_displaySection.xhtml?sectionNum=49431.7.&amp;lawCode=EDC" TargetMode="External"/><Relationship Id="rId11" Type="http://schemas.openxmlformats.org/officeDocument/2006/relationships/hyperlink" Target="http://leginfo.legislature.ca.gov/faces/codes_displaySection.xhtml?sectionNum=51222.&amp;lawCode=EDC" TargetMode="External"/><Relationship Id="rId5" Type="http://schemas.openxmlformats.org/officeDocument/2006/relationships/hyperlink" Target="https://statepolicies.nasbe.org/health/categories/nutrition-environment-and-services/competitive-foods%E2%80%94hs/california-competitive-foods%E2%80%94hs-federal-requirement" TargetMode="External"/><Relationship Id="rId10" Type="http://schemas.openxmlformats.org/officeDocument/2006/relationships/hyperlink" Target="http://leginfo.legislature.ca.gov/faces/codes_displaySection.xhtml?sectionNum=51210.&amp;lawCode=EDC" TargetMode="External"/><Relationship Id="rId4" Type="http://schemas.openxmlformats.org/officeDocument/2006/relationships/hyperlink" Target="https://statepolicies.nasbe.org/health/categories/nutrition-environment-and-services/competitive-foods%E2%80%94ms/california-competitive-foods%E2%80%94ms-federal-requirement" TargetMode="External"/><Relationship Id="rId9" Type="http://schemas.openxmlformats.org/officeDocument/2006/relationships/hyperlink" Target="https://statepolicies.nasbe.org/health/categories/physical-activity-and-physical-education/pe-k-12-curriculum%E2%80%94hs/california-pe-k-12-curriculum%E2%80%94hs-curricul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eginfo.legislature.ca.gov/faces/codes_displaySection.xhtml?lawCode=EDC&amp;sectionNum=49431.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kidsdata.or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ountyhealthrankings.org/" TargetMode="External"/><Relationship Id="rId5" Type="http://schemas.openxmlformats.org/officeDocument/2006/relationships/hyperlink" Target="https://www.cdc.gov/500cities/index.htm" TargetMode="External"/><Relationship Id="rId4" Type="http://schemas.openxmlformats.org/officeDocument/2006/relationships/hyperlink" Target="http://healthpolicy.ucla.edu/chis/Pages/default.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ealthyschools/npao/pdf/SchoolWellnessInActio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yctb.org/wst/casnap-ed/training/Lists/EvidenceBased%20Interventions/Attachments/52/Compiled%20SWP%20Toolkit%20FINAL-%207.8.2019.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yeating.org/Portals/0/Documents/Schools/LSWP/Local%20School%20Wellness%20Policy%20Committee%20Guide.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yeating.org/Portals/0/Documents/Schools/LSWP/Local%20School%20Wellness%20Policy%20Committee%20Guid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oicesforhealthykids.org/resources/fast-facts-on-local-wellness-polic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oicesforhealthykids.org/resources/fast-facts-on-local-wellness-polic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e.ca.gov/be/st/ss/documents/pestandard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ealthiergeneration.org/take-action/schools/wellness-topics/smart-snacks/celebrati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cusd.edu/district-wellness-committe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ealthiergeneration.org/sites/default/files/documents/20180923/71821ebf/Action%20Planning%20Template%20-%20SY%202018-2019.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hieve.lausd.net/healthandwellnes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ns-prod.azureedge.net/sites/default/files/cn/SP24-2017o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e.ca.gov/ls/nu/he/wellness.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[Internal Note:</a:t>
            </a:r>
          </a:p>
          <a:p>
            <a:endParaRPr lang="en-US" b="1" dirty="0"/>
          </a:p>
          <a:p>
            <a:r>
              <a:rPr lang="en-US" b="0" dirty="0"/>
              <a:t>This presentation does not have to be delivered by more than one person. We’ve built into this slide deck the flexibility for Champion Provider fellows to opt into delivering this presentation with a key partner (e.g., local health department rep, a community based org rep). Throughout the slide deck, we have flagged those sections where it's clear to us that the fellow or speaking partner should be covering that topic area.</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be sure to site original sources of information in the format that best fits your presentation.</a:t>
            </a:r>
            <a:r>
              <a:rPr lang="en-US" b="1" dirty="0"/>
              <a:t>]</a:t>
            </a:r>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EABDB61C-4391-4EFF-BFCB-4EAEF8C0053B}" type="slidenum">
              <a:rPr lang="en-US" smtClean="0"/>
              <a:t>1</a:t>
            </a:fld>
            <a:endParaRPr lang="en-US"/>
          </a:p>
        </p:txBody>
      </p:sp>
    </p:spTree>
    <p:extLst>
      <p:ext uri="{BB962C8B-B14F-4D97-AF65-F5344CB8AC3E}">
        <p14:creationId xmlns:p14="http://schemas.microsoft.com/office/powerpoint/2010/main" val="357984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LWSPs are required by federal law for all school districts (or LEAs) that participate in the National School Lunch Program and/or the School Breakfast Program. The LSWP must be established for all schools participating in these programs under their jurisdiction, including any private schools, religious private schools, and charter schools participating in the school meals programs. However, </a:t>
            </a:r>
            <a:r>
              <a:rPr lang="en-US" sz="1200" u="sng" kern="1200" dirty="0">
                <a:solidFill>
                  <a:schemeClr val="tx1"/>
                </a:solidFill>
                <a:effectLst/>
                <a:latin typeface="+mn-lt"/>
                <a:ea typeface="+mn-ea"/>
                <a:cs typeface="+mn-cs"/>
                <a:hlinkClick r:id="rId3"/>
              </a:rPr>
              <a:t>according to guidance from the USDA</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schools, including private and non-public charter schools, that do not participate in the school meals programs, may develop their own wellness policy . . . . Such schools are not required to follow the local school district’s LSWP.” [U.S. Department of Agriculture. Memo SP 24-2014: Local School Wellness Policy: Guidance and Q&amp;As (2017). </a:t>
            </a:r>
            <a:r>
              <a:rPr lang="en-US" sz="1200" u="sng" kern="1200" dirty="0">
                <a:solidFill>
                  <a:schemeClr val="tx1"/>
                </a:solidFill>
                <a:effectLst/>
                <a:latin typeface="+mn-lt"/>
                <a:ea typeface="+mn-ea"/>
                <a:cs typeface="+mn-cs"/>
                <a:hlinkClick r:id="rId3"/>
              </a:rPr>
              <a:t>https://fns-prod.azureedge.net/sites/default/files/cn/SP24-2017os.pdf</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 </a:t>
            </a:r>
            <a:r>
              <a:rPr lang="en-US" sz="1200" kern="1200" dirty="0" err="1">
                <a:solidFill>
                  <a:schemeClr val="tx1"/>
                </a:solidFill>
                <a:effectLst/>
                <a:latin typeface="+mn-lt"/>
                <a:ea typeface="+mn-ea"/>
                <a:cs typeface="+mn-cs"/>
              </a:rPr>
              <a:t>Dept</a:t>
            </a:r>
            <a:r>
              <a:rPr lang="en-US" sz="1200" kern="1200" dirty="0">
                <a:solidFill>
                  <a:schemeClr val="tx1"/>
                </a:solidFill>
                <a:effectLst/>
                <a:latin typeface="+mn-lt"/>
                <a:ea typeface="+mn-ea"/>
                <a:cs typeface="+mn-cs"/>
              </a:rPr>
              <a:t> of Education suggests that you can look at a LSWP as a tool that can be wielded to “promote student wellness, prevent and reduce childhood obesity, and provide assurance that school meal nutrition guidelines meet the minimum federal school meal standards.”</a:t>
            </a:r>
            <a:r>
              <a:rPr lang="en-US" sz="1200" kern="1200" baseline="300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[California Department of Education. Local School Wellness Policy (2019). </a:t>
            </a:r>
            <a:r>
              <a:rPr lang="es-MX" sz="1200" kern="1200" baseline="0" dirty="0">
                <a:solidFill>
                  <a:schemeClr val="tx1"/>
                </a:solidFill>
                <a:effectLst/>
                <a:latin typeface="+mn-lt"/>
                <a:ea typeface="+mn-ea"/>
                <a:cs typeface="+mn-cs"/>
                <a:hlinkClick r:id="rId4"/>
              </a:rPr>
              <a:t>https://www.cde.ca.gov/ls/nu/he/wellness.asp</a:t>
            </a:r>
            <a:r>
              <a:rPr lang="es-MX" sz="1200" kern="1200" baseline="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presentation is designed to help us understand not only what a local school wellness policy is, but also to help identify opportunities to support improvements to existing SWPs that promote student health and well-being, whether that’s adding new language to a LSWP or simply doing a better job of implementing and enforcing the LSWP as it’s currently written.</a:t>
            </a:r>
          </a:p>
        </p:txBody>
      </p:sp>
      <p:sp>
        <p:nvSpPr>
          <p:cNvPr id="4" name="Slide Number Placeholder 3"/>
          <p:cNvSpPr>
            <a:spLocks noGrp="1"/>
          </p:cNvSpPr>
          <p:nvPr>
            <p:ph type="sldNum" sz="quarter" idx="5"/>
          </p:nvPr>
        </p:nvSpPr>
        <p:spPr/>
        <p:txBody>
          <a:bodyPr/>
          <a:lstStyle/>
          <a:p>
            <a:fld id="{EABDB61C-4391-4EFF-BFCB-4EAEF8C0053B}" type="slidenum">
              <a:rPr lang="en-US" smtClean="0"/>
              <a:t>10</a:t>
            </a:fld>
            <a:endParaRPr lang="en-US"/>
          </a:p>
        </p:txBody>
      </p:sp>
    </p:spTree>
    <p:extLst>
      <p:ext uri="{BB962C8B-B14F-4D97-AF65-F5344CB8AC3E}">
        <p14:creationId xmlns:p14="http://schemas.microsoft.com/office/powerpoint/2010/main" val="20983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mn-lt"/>
                <a:ea typeface="+mn-ea"/>
                <a:cs typeface="+mn-cs"/>
              </a:rPr>
              <a:t>Talking Points:</a:t>
            </a:r>
          </a:p>
          <a:p>
            <a:pPr lvl="0"/>
            <a:endParaRPr lang="en-US"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0" kern="1200" dirty="0">
                <a:solidFill>
                  <a:schemeClr val="tx1"/>
                </a:solidFill>
                <a:effectLst/>
                <a:latin typeface="+mn-lt"/>
                <a:ea typeface="+mn-ea"/>
                <a:cs typeface="+mn-cs"/>
              </a:rPr>
              <a:t>State laws also set school wellness standards.</a:t>
            </a:r>
          </a:p>
          <a:p>
            <a:pPr lvl="0"/>
            <a:endParaRPr lang="en-US" sz="1100" b="1" i="0" u="none" strike="noStrike"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0" i="1" u="none" strike="noStrike" kern="1200" baseline="0" dirty="0">
                <a:solidFill>
                  <a:schemeClr val="tx1"/>
                </a:solidFill>
                <a:effectLst/>
                <a:latin typeface="+mn-lt"/>
                <a:ea typeface="+mn-ea"/>
                <a:cs typeface="+mn-cs"/>
              </a:rPr>
              <a:t>Federal standards are intentionally vague; states can help provide clarity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For example, the final rule requires that districts establish “specific goals for physical activity,” but it does not outline what those goals should be. California law, for example, sets standards for physical education (more on this shortly)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kern="1200" baseline="0" dirty="0">
                <a:solidFill>
                  <a:schemeClr val="tx1"/>
                </a:solidFill>
                <a:effectLst/>
                <a:latin typeface="+mn-lt"/>
                <a:ea typeface="+mn-ea"/>
                <a:cs typeface="+mn-cs"/>
              </a:rPr>
              <a:t>State requirements also provide an opportunity to go beyond minimum federal standards.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u="none" strike="noStrike" kern="1200" baseline="0" dirty="0">
                <a:solidFill>
                  <a:schemeClr val="tx1"/>
                </a:solidFill>
                <a:latin typeface="+mn-lt"/>
                <a:ea typeface="+mn-ea"/>
                <a:cs typeface="+mn-cs"/>
              </a:rPr>
              <a:t>Support implementation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California Department of Education plays an oversight role and is responsible for ensuring school district’s compliance with federal and state requirements for LSWPs.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u="none" strike="noStrike" kern="1200" baseline="0" dirty="0">
                <a:solidFill>
                  <a:schemeClr val="tx1"/>
                </a:solidFill>
                <a:latin typeface="+mn-lt"/>
                <a:ea typeface="+mn-ea"/>
                <a:cs typeface="+mn-cs"/>
              </a:rPr>
              <a:t>Finally, passing a state law or regulation ensures that school environments continue to promote student health in the event federal regulations change.</a:t>
            </a:r>
          </a:p>
        </p:txBody>
      </p:sp>
      <p:sp>
        <p:nvSpPr>
          <p:cNvPr id="4" name="Slide Number Placeholder 3"/>
          <p:cNvSpPr>
            <a:spLocks noGrp="1"/>
          </p:cNvSpPr>
          <p:nvPr>
            <p:ph type="sldNum" sz="quarter" idx="5"/>
          </p:nvPr>
        </p:nvSpPr>
        <p:spPr/>
        <p:txBody>
          <a:bodyPr/>
          <a:lstStyle/>
          <a:p>
            <a:fld id="{EABDB61C-4391-4EFF-BFCB-4EAEF8C0053B}" type="slidenum">
              <a:rPr lang="en-US" smtClean="0"/>
              <a:t>11</a:t>
            </a:fld>
            <a:endParaRPr lang="en-US"/>
          </a:p>
        </p:txBody>
      </p:sp>
    </p:spTree>
    <p:extLst>
      <p:ext uri="{BB962C8B-B14F-4D97-AF65-F5344CB8AC3E}">
        <p14:creationId xmlns:p14="http://schemas.microsoft.com/office/powerpoint/2010/main" val="179393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latin typeface="+mn-lt"/>
                <a:cs typeface="Century Gothic"/>
              </a:rPr>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tx1"/>
              </a:solidFill>
              <a:latin typeface="+mn-lt"/>
              <a:cs typeface="Century Gothic"/>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latin typeface="+mn-lt"/>
                <a:cs typeface="Century Gothic"/>
              </a:rPr>
              <a:t>So here in CA, what are some of those state standards we have to be aware of as we review our LSWPs?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solidFill>
                <a:schemeClr val="tx1"/>
              </a:solidFill>
              <a:latin typeface="+mn-lt"/>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latin typeface="+mn-lt"/>
                <a:cs typeface="Century Gothic"/>
              </a:rPr>
              <a:t>First, CA law requires </a:t>
            </a:r>
            <a:r>
              <a:rPr lang="en-US" sz="1100" b="0" dirty="0">
                <a:solidFill>
                  <a:schemeClr val="accent5"/>
                </a:solidFill>
                <a:latin typeface="Century Gothic" panose="020B0502020202020204" pitchFamily="34" charset="0"/>
                <a:cs typeface="Century Gothic"/>
              </a:rPr>
              <a:t>n</a:t>
            </a:r>
            <a:r>
              <a:rPr lang="en-US" sz="1100" dirty="0">
                <a:solidFill>
                  <a:schemeClr val="accent5"/>
                </a:solidFill>
                <a:latin typeface="Century Gothic" panose="020B0502020202020204" pitchFamily="34" charset="0"/>
              </a:rPr>
              <a:t>utrition standards for food and beverages sold outside of school meal programs that do not meet SSIS for </a:t>
            </a:r>
            <a:r>
              <a:rPr lang="en-US" sz="1100" dirty="0">
                <a:hlinkClick r:id="rId3"/>
              </a:rPr>
              <a:t>elementary</a:t>
            </a:r>
            <a:r>
              <a:rPr lang="en-US" sz="1100" dirty="0"/>
              <a:t>, </a:t>
            </a:r>
            <a:r>
              <a:rPr lang="en-US" sz="1100" dirty="0">
                <a:hlinkClick r:id="rId4"/>
              </a:rPr>
              <a:t>middle</a:t>
            </a:r>
            <a:r>
              <a:rPr lang="en-US" sz="1100" dirty="0"/>
              <a:t>, and </a:t>
            </a:r>
            <a:r>
              <a:rPr lang="en-US" sz="1100" dirty="0">
                <a:hlinkClick r:id="rId5"/>
              </a:rPr>
              <a:t>high schools</a:t>
            </a:r>
            <a:r>
              <a:rPr lang="en-US" sz="1100" dirty="0">
                <a:solidFill>
                  <a:schemeClr val="accent5"/>
                </a:solidFill>
                <a:latin typeface="Century Gothic" panose="020B0502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accent5"/>
                </a:solidFill>
                <a:latin typeface="Century Gothic" panose="020B0502020202020204" pitchFamily="34" charset="0"/>
              </a:rPr>
              <a:t>For example, [read sub-bullet point example about </a:t>
            </a:r>
            <a:r>
              <a:rPr lang="en-US" sz="1100" dirty="0">
                <a:hlinkClick r:id="rId6"/>
              </a:rPr>
              <a:t>artificial trans fat</a:t>
            </a:r>
            <a:r>
              <a:rPr lang="en-US" sz="1100" dirty="0">
                <a:solidFill>
                  <a:schemeClr val="accent5"/>
                </a:solidFill>
                <a:latin typeface="Century Gothic" panose="020B0502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solidFill>
                <a:schemeClr val="tx1"/>
              </a:solidFill>
              <a:latin typeface="+mn-lt"/>
              <a:cs typeface="Century Gothic"/>
            </a:endParaRPr>
          </a:p>
          <a:p>
            <a:pPr marL="171450" indent="-171450">
              <a:buFont typeface="Arial" panose="020B0604020202020204" pitchFamily="34" charset="0"/>
              <a:buChar char="•"/>
            </a:pPr>
            <a:r>
              <a:rPr lang="en-US" sz="1100" b="0" dirty="0">
                <a:solidFill>
                  <a:schemeClr val="tx1"/>
                </a:solidFill>
                <a:latin typeface="+mn-lt"/>
                <a:cs typeface="Century Gothic"/>
              </a:rPr>
              <a:t>Second, CA law sets </a:t>
            </a:r>
            <a:r>
              <a:rPr lang="en-US" sz="1100" b="0" dirty="0">
                <a:solidFill>
                  <a:schemeClr val="accent5"/>
                </a:solidFill>
                <a:latin typeface="Century Gothic" panose="020B0502020202020204" pitchFamily="34" charset="0"/>
                <a:cs typeface="Century Gothic"/>
              </a:rPr>
              <a:t>p</a:t>
            </a:r>
            <a:r>
              <a:rPr lang="en-US" sz="1100" dirty="0">
                <a:solidFill>
                  <a:schemeClr val="accent5"/>
                </a:solidFill>
                <a:latin typeface="Century Gothic" panose="020B0502020202020204" pitchFamily="34" charset="0"/>
              </a:rPr>
              <a:t>hysical education curriculum requirements for </a:t>
            </a:r>
            <a:r>
              <a:rPr lang="en-US" sz="1100" dirty="0">
                <a:hlinkClick r:id="rId7"/>
              </a:rPr>
              <a:t>elementary</a:t>
            </a:r>
            <a:r>
              <a:rPr lang="en-US" sz="1100" dirty="0"/>
              <a:t>, </a:t>
            </a:r>
            <a:r>
              <a:rPr lang="en-US" sz="1100" dirty="0">
                <a:hlinkClick r:id="rId8"/>
              </a:rPr>
              <a:t>middle</a:t>
            </a:r>
            <a:r>
              <a:rPr lang="en-US" sz="1100" dirty="0"/>
              <a:t>, and </a:t>
            </a:r>
            <a:r>
              <a:rPr lang="en-US" sz="1100" dirty="0">
                <a:hlinkClick r:id="rId9"/>
              </a:rPr>
              <a:t>high schools</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accent5"/>
                </a:solidFill>
                <a:latin typeface="Century Gothic" panose="020B0502020202020204" pitchFamily="34" charset="0"/>
              </a:rPr>
              <a:t>For example, [read two sub-bullet points on minimum minutes of PE each 10 school days for students in </a:t>
            </a:r>
            <a:r>
              <a:rPr lang="en-US" sz="1100" dirty="0">
                <a:hlinkClick r:id="rId10"/>
              </a:rPr>
              <a:t>grades 1-6</a:t>
            </a:r>
            <a:r>
              <a:rPr lang="en-US" sz="1100" dirty="0"/>
              <a:t> </a:t>
            </a:r>
            <a:r>
              <a:rPr lang="en-US" sz="1100" dirty="0">
                <a:solidFill>
                  <a:schemeClr val="accent5"/>
                </a:solidFill>
                <a:latin typeface="Century Gothic" panose="020B0502020202020204" pitchFamily="34" charset="0"/>
              </a:rPr>
              <a:t>and </a:t>
            </a:r>
            <a:r>
              <a:rPr lang="en-US" sz="1100" dirty="0">
                <a:hlinkClick r:id="rId11"/>
              </a:rPr>
              <a:t>grades 7-12</a:t>
            </a:r>
            <a:r>
              <a:rPr lang="en-US" sz="1100" dirty="0"/>
              <a:t>]</a:t>
            </a:r>
            <a:endParaRPr lang="en-US" sz="1100" dirty="0">
              <a:solidFill>
                <a:schemeClr val="accent5"/>
              </a:solidFill>
              <a:latin typeface="Century Gothic" panose="020B0502020202020204" pitchFamily="34" charset="0"/>
            </a:endParaRPr>
          </a:p>
          <a:p>
            <a:pPr marL="0" indent="0">
              <a:buFont typeface="Arial" panose="020B0604020202020204" pitchFamily="34" charset="0"/>
              <a:buNone/>
            </a:pPr>
            <a:endParaRPr lang="en-US" sz="1100" b="0" dirty="0">
              <a:solidFill>
                <a:schemeClr val="tx1"/>
              </a:solidFill>
              <a:latin typeface="+mn-lt"/>
              <a:cs typeface="Century Gothic"/>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12</a:t>
            </a:fld>
            <a:endParaRPr lang="en-US"/>
          </a:p>
        </p:txBody>
      </p:sp>
    </p:spTree>
    <p:extLst>
      <p:ext uri="{BB962C8B-B14F-4D97-AF65-F5344CB8AC3E}">
        <p14:creationId xmlns:p14="http://schemas.microsoft.com/office/powerpoint/2010/main" val="19371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latin typeface="+mn-lt"/>
                <a:cs typeface="Century Gothic"/>
              </a:rPr>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tx1"/>
              </a:solidFill>
              <a:latin typeface="+mn-lt"/>
              <a:cs typeface="Century Gothic"/>
            </a:endParaRPr>
          </a:p>
          <a:p>
            <a:pPr marL="0" indent="0">
              <a:buFont typeface="Arial" panose="020B0604020202020204" pitchFamily="34" charset="0"/>
              <a:buNone/>
            </a:pPr>
            <a:endParaRPr lang="en-US" sz="1100" b="0" dirty="0">
              <a:solidFill>
                <a:schemeClr val="tx1"/>
              </a:solidFill>
              <a:latin typeface="+mn-lt"/>
              <a:cs typeface="Century Gothic"/>
            </a:endParaRPr>
          </a:p>
          <a:p>
            <a:pPr marL="171450" indent="-171450">
              <a:buFont typeface="Arial" panose="020B0604020202020204" pitchFamily="34" charset="0"/>
              <a:buChar char="•"/>
            </a:pPr>
            <a:r>
              <a:rPr lang="en-US" sz="1100" b="0" i="1" dirty="0">
                <a:solidFill>
                  <a:schemeClr val="tx1"/>
                </a:solidFill>
                <a:latin typeface="+mn-lt"/>
                <a:cs typeface="Century Gothic"/>
              </a:rPr>
              <a:t>And third, CA law places food and marketing restrictions for unhealthy foods. </a:t>
            </a:r>
          </a:p>
          <a:p>
            <a:pPr marL="628650" lvl="1" indent="-171450">
              <a:buFont typeface="Arial" panose="020B0604020202020204" pitchFamily="34" charset="0"/>
              <a:buChar char="•"/>
            </a:pPr>
            <a:r>
              <a:rPr lang="en-US" sz="1100" dirty="0">
                <a:solidFill>
                  <a:schemeClr val="tx1"/>
                </a:solidFill>
                <a:latin typeface="+mn-lt"/>
                <a:cs typeface="Century Gothic"/>
              </a:rPr>
              <a:t>Under state law, schools participating in the National School Lunch Program or federal School Breakfast Program cannot: (1) advertise any food or beverage on school campus, during the school day, unless it complies with Smart Snacks in Schools nutrition standards; OR (2) </a:t>
            </a:r>
            <a:r>
              <a:rPr lang="en-US" sz="1100" dirty="0">
                <a:hlinkClick r:id="rId3"/>
              </a:rPr>
              <a:t>participate in a corporate incentive program</a:t>
            </a:r>
            <a:r>
              <a:rPr lang="en-US" sz="1100" dirty="0"/>
              <a:t> </a:t>
            </a:r>
            <a:r>
              <a:rPr lang="en-US" sz="1100" dirty="0">
                <a:solidFill>
                  <a:schemeClr val="tx1"/>
                </a:solidFill>
                <a:latin typeface="+mn-lt"/>
                <a:cs typeface="Century Gothic"/>
              </a:rPr>
              <a:t>that rewards students with free or discounted foods or beverages that do not comply with Smart Snacks in Schools nutrition standards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13</a:t>
            </a:fld>
            <a:endParaRPr lang="en-US"/>
          </a:p>
        </p:txBody>
      </p:sp>
    </p:spTree>
    <p:extLst>
      <p:ext uri="{BB962C8B-B14F-4D97-AF65-F5344CB8AC3E}">
        <p14:creationId xmlns:p14="http://schemas.microsoft.com/office/powerpoint/2010/main" val="216931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171450" indent="-171450">
              <a:buFont typeface="Arial" panose="020B0604020202020204" pitchFamily="34" charset="0"/>
              <a:buChar char="•"/>
            </a:pPr>
            <a:r>
              <a:rPr lang="en-US" b="0" dirty="0"/>
              <a:t>Understanding these federal and state requirements and standards for LSWPs helps us begin to understand why and how LSWPs can be utilized to promote health and well-being among students</a:t>
            </a:r>
          </a:p>
          <a:p>
            <a:pPr marL="171450" indent="-171450">
              <a:buFont typeface="Arial" panose="020B0604020202020204" pitchFamily="34" charset="0"/>
              <a:buChar char="•"/>
            </a:pPr>
            <a:r>
              <a:rPr lang="en-US" b="0" dirty="0"/>
              <a:t>When we think about LSWPs as a tool in this way, it’s important for us as a next step to examine our existing LSWPs to make sure they are doing all that they can to promote student health and well-being</a:t>
            </a:r>
          </a:p>
          <a:p>
            <a:pPr marL="171450" indent="-171450">
              <a:buFont typeface="Arial" panose="020B0604020202020204" pitchFamily="34" charset="0"/>
              <a:buChar char="•"/>
            </a:pPr>
            <a:r>
              <a:rPr lang="en-US" b="0" dirty="0"/>
              <a:t>Before diving into the process of examining our own LSWPs, let’s first take a closer look at LSWPs connections to health.</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30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[**Note: this slide should be delivered by the Fellow**]</a:t>
            </a:r>
          </a:p>
          <a:p>
            <a:endParaRPr lang="en-US" b="0" dirty="0"/>
          </a:p>
          <a:p>
            <a:r>
              <a:rPr lang="en-US" b="1" dirty="0"/>
              <a:t>A) </a:t>
            </a:r>
            <a:r>
              <a:rPr lang="en-US" b="0" dirty="0"/>
              <a:t>[</a:t>
            </a:r>
            <a:r>
              <a:rPr lang="en-US" dirty="0"/>
              <a:t>Set up the public health issue: Choose from these statistics below and provide any additional relevant health data regarding</a:t>
            </a:r>
            <a:r>
              <a:rPr lang="en-US" baseline="0" dirty="0"/>
              <a:t> the health of your</a:t>
            </a:r>
            <a:r>
              <a:rPr lang="en-US" dirty="0"/>
              <a:t> community.]</a:t>
            </a: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“Currently, 18.4% of children aged 6-11 years and 20.5% of adolescents age 12-19 years have obesity.”</a:t>
            </a:r>
            <a:r>
              <a:rPr lang="en-US" sz="1200" kern="1200" baseline="0" dirty="0">
                <a:solidFill>
                  <a:schemeClr val="tx1"/>
                </a:solidFill>
                <a:effectLst/>
                <a:latin typeface="+mn-lt"/>
                <a:ea typeface="+mn-ea"/>
                <a:cs typeface="+mn-cs"/>
              </a:rPr>
              <a:t> [Source: </a:t>
            </a:r>
            <a:r>
              <a:rPr lang="en-US" sz="1200" i="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MMWR: Morbidity and</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mortality weekly report. </a:t>
            </a:r>
            <a:r>
              <a:rPr lang="en-US" sz="1200" i="0" kern="1200" dirty="0">
                <a:solidFill>
                  <a:schemeClr val="tx1"/>
                </a:solidFill>
                <a:effectLst/>
                <a:latin typeface="+mn-lt"/>
                <a:ea typeface="+mn-ea"/>
                <a:cs typeface="+mn-cs"/>
              </a:rPr>
              <a:t>2005; 54(38):949-952]</a:t>
            </a:r>
            <a:endParaRPr lang="en-US" sz="105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“Walking or bicycling for transportation increases physical activity.” [</a:t>
            </a:r>
            <a:r>
              <a:rPr lang="en-US" sz="1200" i="0" kern="1200" dirty="0">
                <a:solidFill>
                  <a:schemeClr val="tx1"/>
                </a:solidFill>
                <a:effectLst/>
                <a:latin typeface="+mn-lt"/>
                <a:ea typeface="+mn-ea"/>
                <a:cs typeface="+mn-cs"/>
              </a:rPr>
              <a:t>Hales CM, Fryar CD, Carroll MD, Freedman DS, Ogden CL. Trends in obesity and severe obesity prevalence in us youth and adults by sex and age, 2007-2008 to 2015-2016. </a:t>
            </a:r>
            <a:r>
              <a:rPr lang="en-US" sz="1200" i="1" kern="1200" dirty="0">
                <a:solidFill>
                  <a:schemeClr val="tx1"/>
                </a:solidFill>
                <a:effectLst/>
                <a:latin typeface="+mn-lt"/>
                <a:ea typeface="+mn-ea"/>
                <a:cs typeface="+mn-cs"/>
              </a:rPr>
              <a:t>Journal</a:t>
            </a:r>
            <a:r>
              <a:rPr lang="en-US" sz="1200" i="1" kern="1200" baseline="0" dirty="0">
                <a:solidFill>
                  <a:schemeClr val="tx1"/>
                </a:solidFill>
                <a:effectLst/>
                <a:latin typeface="+mn-lt"/>
                <a:ea typeface="+mn-ea"/>
                <a:cs typeface="+mn-cs"/>
              </a:rPr>
              <a:t> of American Medical Association</a:t>
            </a:r>
            <a:r>
              <a:rPr lang="en-US" sz="1200" i="0" kern="1200" dirty="0">
                <a:solidFill>
                  <a:schemeClr val="tx1"/>
                </a:solidFill>
                <a:effectLst/>
                <a:latin typeface="+mn-lt"/>
                <a:ea typeface="+mn-ea"/>
                <a:cs typeface="+mn-cs"/>
              </a:rPr>
              <a:t>. 2018;319(16):1723-1725]</a:t>
            </a:r>
            <a:endParaRPr lang="en-US" sz="105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the proportion of students in grades K-8 who walk or bike to school fell from 47.7% in 1969 to only 12.7% in 2009.” [</a:t>
            </a:r>
            <a:r>
              <a:rPr lang="en-US" sz="1200" i="0" kern="1200" dirty="0">
                <a:solidFill>
                  <a:schemeClr val="tx1"/>
                </a:solidFill>
                <a:effectLst/>
                <a:latin typeface="+mn-lt"/>
                <a:ea typeface="+mn-ea"/>
                <a:cs typeface="+mn-cs"/>
              </a:rPr>
              <a:t>McDonald NC, Brown AL, </a:t>
            </a:r>
            <a:r>
              <a:rPr lang="en-US" sz="1200" i="0" kern="1200" dirty="0" err="1">
                <a:solidFill>
                  <a:schemeClr val="tx1"/>
                </a:solidFill>
                <a:effectLst/>
                <a:latin typeface="+mn-lt"/>
                <a:ea typeface="+mn-ea"/>
                <a:cs typeface="+mn-cs"/>
              </a:rPr>
              <a:t>Marchetti</a:t>
            </a:r>
            <a:r>
              <a:rPr lang="en-US" sz="1200" i="0" kern="1200" dirty="0">
                <a:solidFill>
                  <a:schemeClr val="tx1"/>
                </a:solidFill>
                <a:effectLst/>
                <a:latin typeface="+mn-lt"/>
                <a:ea typeface="+mn-ea"/>
                <a:cs typeface="+mn-cs"/>
              </a:rPr>
              <a:t> LM, </a:t>
            </a:r>
            <a:r>
              <a:rPr lang="en-US" sz="1200" i="0" kern="1200" dirty="0" err="1">
                <a:solidFill>
                  <a:schemeClr val="tx1"/>
                </a:solidFill>
                <a:effectLst/>
                <a:latin typeface="+mn-lt"/>
                <a:ea typeface="+mn-ea"/>
                <a:cs typeface="+mn-cs"/>
              </a:rPr>
              <a:t>Pedroso</a:t>
            </a:r>
            <a:r>
              <a:rPr lang="en-US" sz="1200" i="0" kern="1200" dirty="0">
                <a:solidFill>
                  <a:schemeClr val="tx1"/>
                </a:solidFill>
                <a:effectLst/>
                <a:latin typeface="+mn-lt"/>
                <a:ea typeface="+mn-ea"/>
                <a:cs typeface="+mn-cs"/>
              </a:rPr>
              <a:t> MS. US school travel, 2009: an assessment of trends. </a:t>
            </a:r>
            <a:r>
              <a:rPr lang="en-US" sz="1200" i="1" kern="1200" dirty="0">
                <a:solidFill>
                  <a:schemeClr val="tx1"/>
                </a:solidFill>
                <a:effectLst/>
                <a:latin typeface="+mn-lt"/>
                <a:ea typeface="+mn-ea"/>
                <a:cs typeface="+mn-cs"/>
              </a:rPr>
              <a:t>Am J </a:t>
            </a:r>
            <a:r>
              <a:rPr lang="en-US" sz="1200" i="1" kern="1200" dirty="0" err="1">
                <a:solidFill>
                  <a:schemeClr val="tx1"/>
                </a:solidFill>
                <a:effectLst/>
                <a:latin typeface="+mn-lt"/>
                <a:ea typeface="+mn-ea"/>
                <a:cs typeface="+mn-cs"/>
              </a:rPr>
              <a:t>Prev</a:t>
            </a:r>
            <a:r>
              <a:rPr lang="en-US" sz="1200" i="1" kern="1200" dirty="0">
                <a:solidFill>
                  <a:schemeClr val="tx1"/>
                </a:solidFill>
                <a:effectLst/>
                <a:latin typeface="+mn-lt"/>
                <a:ea typeface="+mn-ea"/>
                <a:cs typeface="+mn-cs"/>
              </a:rPr>
              <a:t> Med </a:t>
            </a:r>
            <a:r>
              <a:rPr lang="en-US" sz="1200" i="0" kern="1200" dirty="0">
                <a:solidFill>
                  <a:schemeClr val="tx1"/>
                </a:solidFill>
                <a:effectLst/>
                <a:latin typeface="+mn-lt"/>
                <a:ea typeface="+mn-ea"/>
                <a:cs typeface="+mn-cs"/>
              </a:rPr>
              <a:t>2011;41(2):146–51</a:t>
            </a:r>
            <a:r>
              <a:rPr lang="en-US" sz="1200" i="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[Present the benefits of SRTS related to health from the Fact Sheet]</a:t>
            </a:r>
          </a:p>
          <a:p>
            <a:endParaRPr lang="en-US" sz="120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15</a:t>
            </a:fld>
            <a:endParaRPr lang="en-US"/>
          </a:p>
        </p:txBody>
      </p:sp>
    </p:spTree>
    <p:extLst>
      <p:ext uri="{BB962C8B-B14F-4D97-AF65-F5344CB8AC3E}">
        <p14:creationId xmlns:p14="http://schemas.microsoft.com/office/powerpoint/2010/main" val="247781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 and/or local health department partner]</a:t>
            </a:r>
          </a:p>
          <a:p>
            <a:endParaRPr lang="en-US" b="1" i="1" dirty="0"/>
          </a:p>
          <a:p>
            <a:r>
              <a:rPr lang="en-US" b="1" i="1" dirty="0"/>
              <a:t>[General notes: </a:t>
            </a:r>
          </a:p>
          <a:p>
            <a:endParaRPr lang="en-US" i="1" dirty="0"/>
          </a:p>
          <a:p>
            <a:r>
              <a:rPr lang="en-US" i="1" dirty="0"/>
              <a:t>Some common sources of data to get you started include: </a:t>
            </a:r>
          </a:p>
          <a:p>
            <a:pPr marL="171450" indent="-171450">
              <a:buFontTx/>
              <a:buChar char="-"/>
            </a:pPr>
            <a:r>
              <a:rPr lang="en-US" i="1" dirty="0"/>
              <a:t>Lucille Packard Foundation for Children’s Health: </a:t>
            </a:r>
            <a:r>
              <a:rPr lang="en-US" b="0" i="1" dirty="0">
                <a:hlinkClick r:id="rId3"/>
              </a:rPr>
              <a:t>https://www.kidsdata.org/</a:t>
            </a:r>
            <a:endParaRPr lang="en-US" b="0" i="1" dirty="0"/>
          </a:p>
          <a:p>
            <a:pPr marL="628650" lvl="1" indent="-171450">
              <a:buFontTx/>
              <a:buChar char="-"/>
            </a:pPr>
            <a:r>
              <a:rPr lang="en-US" i="1" dirty="0"/>
              <a:t>Critical school district-level health data on indicators including: </a:t>
            </a:r>
          </a:p>
          <a:p>
            <a:pPr marL="1143000" lvl="2" indent="-228600">
              <a:buFont typeface="+mj-lt"/>
              <a:buAutoNum type="arabicPeriod"/>
            </a:pPr>
            <a:r>
              <a:rPr lang="en-US" i="1" dirty="0"/>
              <a:t>students who are overweight or obese, by grade level (grades 5, 7, and 9); </a:t>
            </a:r>
          </a:p>
          <a:p>
            <a:pPr marL="1143000" lvl="2" indent="-228600">
              <a:buFont typeface="+mj-lt"/>
              <a:buAutoNum type="arabicPeriod"/>
            </a:pPr>
            <a:r>
              <a:rPr lang="en-US" i="1" dirty="0"/>
              <a:t>students meeting all fitness standards, by grade level</a:t>
            </a:r>
          </a:p>
          <a:p>
            <a:pPr marL="1143000" lvl="2" indent="-228600">
              <a:buFont typeface="+mj-lt"/>
              <a:buAutoNum type="arabicPeriod"/>
            </a:pPr>
            <a:r>
              <a:rPr lang="en-US" i="1" dirty="0"/>
              <a:t>healthy food choices provided at school (staff reported; data not available for all counties/districts)</a:t>
            </a:r>
          </a:p>
          <a:p>
            <a:pPr marL="628650" lvl="1" indent="-171450">
              <a:buFontTx/>
              <a:buChar char="-"/>
            </a:pPr>
            <a:r>
              <a:rPr lang="en-US" i="1" dirty="0"/>
              <a:t>County level data on indicators such as:</a:t>
            </a:r>
          </a:p>
          <a:p>
            <a:pPr marL="1085850" lvl="2" indent="-171450">
              <a:buFontTx/>
              <a:buChar char="-"/>
            </a:pPr>
            <a:r>
              <a:rPr lang="en-US" i="1" dirty="0"/>
              <a:t>children drinking one or more sugar-sweetened beverages per day</a:t>
            </a:r>
          </a:p>
          <a:p>
            <a:pPr marL="1085850" lvl="2" indent="-171450">
              <a:buFontTx/>
              <a:buChar char="-"/>
            </a:pPr>
            <a:r>
              <a:rPr lang="en-US" i="1" dirty="0"/>
              <a:t>children who eat five or more servings of fruits and vegetables daily </a:t>
            </a:r>
          </a:p>
          <a:p>
            <a:pPr marL="457200" lvl="1" indent="0">
              <a:buFontTx/>
              <a:buNone/>
            </a:pPr>
            <a:r>
              <a:rPr lang="en-US" i="1" dirty="0"/>
              <a:t>***note:</a:t>
            </a:r>
            <a:r>
              <a:rPr lang="en-US" i="1" baseline="0" dirty="0"/>
              <a:t> </a:t>
            </a:r>
            <a:r>
              <a:rPr lang="en-US" i="1" dirty="0"/>
              <a:t>you can pull data graphics from this website***</a:t>
            </a:r>
          </a:p>
          <a:p>
            <a:pPr marL="171450" indent="-171450">
              <a:buFontTx/>
              <a:buChar char="-"/>
            </a:pPr>
            <a:r>
              <a:rPr lang="en-US" i="1" dirty="0"/>
              <a:t>California Health Interview Survey (CHIS): </a:t>
            </a:r>
            <a:r>
              <a:rPr lang="en-US" i="1" dirty="0">
                <a:hlinkClick r:id="rId4"/>
              </a:rPr>
              <a:t>http://healthpolicy.ucla.edu/chis/Pages/default.aspx</a:t>
            </a:r>
            <a:endParaRPr lang="en-US" i="1" dirty="0"/>
          </a:p>
          <a:p>
            <a:pPr marL="171450" indent="-171450">
              <a:buFontTx/>
              <a:buChar char="-"/>
            </a:pPr>
            <a:r>
              <a:rPr lang="en-US" i="1" dirty="0"/>
              <a:t>500 Cities data provides health data for the largest 500 cities in the U.S.: </a:t>
            </a:r>
            <a:r>
              <a:rPr lang="en-US" i="1" dirty="0">
                <a:hlinkClick r:id="rId5"/>
              </a:rPr>
              <a:t>https://www.cdc.gov/500cities/index.htm</a:t>
            </a:r>
            <a:r>
              <a:rPr lang="en-US" i="1" dirty="0"/>
              <a:t> </a:t>
            </a:r>
          </a:p>
          <a:p>
            <a:pPr marL="171450" indent="-171450">
              <a:buFontTx/>
              <a:buChar char="-"/>
            </a:pPr>
            <a:r>
              <a:rPr lang="en-US" i="1" dirty="0"/>
              <a:t>County Health Rankings: </a:t>
            </a:r>
            <a:r>
              <a:rPr lang="en-US" dirty="0">
                <a:hlinkClick r:id="rId6"/>
              </a:rPr>
              <a:t>https://www.countyhealthrankings.org/</a:t>
            </a:r>
            <a:r>
              <a:rPr lang="en-US" dirty="0"/>
              <a:t> </a:t>
            </a:r>
            <a:endParaRPr lang="en-US" i="1" dirty="0"/>
          </a:p>
          <a:p>
            <a:endParaRPr lang="en-US" i="0" dirty="0"/>
          </a:p>
          <a:p>
            <a:r>
              <a:rPr lang="en-US" i="0" dirty="0"/>
              <a:t>The local health department may also be a wealth of information about the health status of your community</a:t>
            </a:r>
            <a:r>
              <a:rPr lang="en-US" b="1" i="0" dirty="0"/>
              <a:t>.</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Recommendation: </a:t>
            </a:r>
            <a:r>
              <a:rPr lang="en-US" i="1" dirty="0"/>
              <a:t>you can obtain specific data re obesity rates in school age children in the district you are working with, as well as physical activity rates in school age children. Paint the picture to help make the case that although the district may already have a LSWP in place, the health data tells us that more should be done to tackle the issue.</a:t>
            </a:r>
            <a:r>
              <a:rPr lang="en-US" b="1" i="0" dirty="0"/>
              <a:t>] </a:t>
            </a:r>
          </a:p>
          <a:p>
            <a:endParaRPr lang="en-US" i="1" dirty="0"/>
          </a:p>
        </p:txBody>
      </p:sp>
      <p:sp>
        <p:nvSpPr>
          <p:cNvPr id="4" name="Slide Number Placeholder 3"/>
          <p:cNvSpPr>
            <a:spLocks noGrp="1"/>
          </p:cNvSpPr>
          <p:nvPr>
            <p:ph type="sldNum" sz="quarter" idx="5"/>
          </p:nvPr>
        </p:nvSpPr>
        <p:spPr/>
        <p:txBody>
          <a:bodyPr/>
          <a:lstStyle/>
          <a:p>
            <a:fld id="{EABDB61C-4391-4EFF-BFCB-4EAEF8C0053B}" type="slidenum">
              <a:rPr lang="en-US" smtClean="0"/>
              <a:t>16</a:t>
            </a:fld>
            <a:endParaRPr lang="en-US"/>
          </a:p>
        </p:txBody>
      </p:sp>
    </p:spTree>
    <p:extLst>
      <p:ext uri="{BB962C8B-B14F-4D97-AF65-F5344CB8AC3E}">
        <p14:creationId xmlns:p14="http://schemas.microsoft.com/office/powerpoint/2010/main" val="74046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[example of data graphics available via kidsdata.org]</a:t>
            </a:r>
          </a:p>
        </p:txBody>
      </p:sp>
      <p:sp>
        <p:nvSpPr>
          <p:cNvPr id="4" name="Slide Number Placeholder 3"/>
          <p:cNvSpPr>
            <a:spLocks noGrp="1"/>
          </p:cNvSpPr>
          <p:nvPr>
            <p:ph type="sldNum" sz="quarter" idx="5"/>
          </p:nvPr>
        </p:nvSpPr>
        <p:spPr/>
        <p:txBody>
          <a:bodyPr/>
          <a:lstStyle/>
          <a:p>
            <a:fld id="{EABDB61C-4391-4EFF-BFCB-4EAEF8C0053B}" type="slidenum">
              <a:rPr lang="en-US" smtClean="0"/>
              <a:t>17</a:t>
            </a:fld>
            <a:endParaRPr lang="en-US"/>
          </a:p>
        </p:txBody>
      </p:sp>
    </p:spTree>
    <p:extLst>
      <p:ext uri="{BB962C8B-B14F-4D97-AF65-F5344CB8AC3E}">
        <p14:creationId xmlns:p14="http://schemas.microsoft.com/office/powerpoint/2010/main" val="357128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[SEE APPENDIX FOR CASE STUDIES AND EXAMPLES</a:t>
            </a:r>
            <a:r>
              <a:rPr lang="en-US" b="1" baseline="0" dirty="0"/>
              <a:t> THAT MAY INFORM YOUR ASK, “HOW CAN WE IMPROVE OUR CURRENT LSWP?”]</a:t>
            </a:r>
            <a:endParaRPr lang="en-US" b="1"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3210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p>
          <a:p>
            <a:endParaRPr lang="en-US" i="1" dirty="0"/>
          </a:p>
          <a:p>
            <a:r>
              <a:rPr lang="en-US" b="1" i="0" dirty="0"/>
              <a:t>Talking Points:</a:t>
            </a:r>
          </a:p>
          <a:p>
            <a:endParaRPr lang="en-US" b="1" i="0" dirty="0"/>
          </a:p>
          <a:p>
            <a:pPr marL="171450" indent="-171450">
              <a:buFont typeface="Arial" panose="020B0604020202020204" pitchFamily="34" charset="0"/>
              <a:buChar char="•"/>
            </a:pPr>
            <a:r>
              <a:rPr lang="en-US" b="0" i="0" dirty="0"/>
              <a:t>[Follow outline of bullet points above and fill in key data as appropriate specific to your local context]</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[If there are discrepancies between federal and/or state LSWP requirements and standards and what you found in your district’s LSWP, discuss those here.]</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[If you haven’t completed the audit, then your recommendation to the group may be that they support your partnership’s desire to complete the audit. In this case, you may ask the school board members for things like data on current LSWP implementation and/or assigned points of contact to work through the audit together, such as members from the local LSWP committee]</a:t>
            </a:r>
          </a:p>
        </p:txBody>
      </p:sp>
      <p:sp>
        <p:nvSpPr>
          <p:cNvPr id="4" name="Slide Number Placeholder 3"/>
          <p:cNvSpPr>
            <a:spLocks noGrp="1"/>
          </p:cNvSpPr>
          <p:nvPr>
            <p:ph type="sldNum" sz="quarter" idx="5"/>
          </p:nvPr>
        </p:nvSpPr>
        <p:spPr/>
        <p:txBody>
          <a:bodyPr/>
          <a:lstStyle/>
          <a:p>
            <a:fld id="{EABDB61C-4391-4EFF-BFCB-4EAEF8C0053B}" type="slidenum">
              <a:rPr lang="en-US" smtClean="0"/>
              <a:t>19</a:t>
            </a:fld>
            <a:endParaRPr lang="en-US"/>
          </a:p>
        </p:txBody>
      </p:sp>
    </p:spTree>
    <p:extLst>
      <p:ext uri="{BB962C8B-B14F-4D97-AF65-F5344CB8AC3E}">
        <p14:creationId xmlns:p14="http://schemas.microsoft.com/office/powerpoint/2010/main" val="407275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slide while you wait to begin]</a:t>
            </a:r>
          </a:p>
          <a:p>
            <a:endParaRPr lang="en-US" dirty="0"/>
          </a:p>
          <a:p>
            <a:pPr marL="171450" indent="-171450">
              <a:buFont typeface="Arial" panose="020B0604020202020204" pitchFamily="34" charset="0"/>
              <a:buChar char="•"/>
            </a:pPr>
            <a:r>
              <a:rPr lang="en-US" dirty="0"/>
              <a:t>Hello! Welcome to [read aloud the title of the presentation]</a:t>
            </a:r>
          </a:p>
          <a:p>
            <a:pPr marL="171450" indent="-171450">
              <a:buFont typeface="Arial" panose="020B0604020202020204" pitchFamily="34" charset="0"/>
              <a:buChar char="•"/>
            </a:pPr>
            <a:r>
              <a:rPr lang="en-US" dirty="0"/>
              <a:t>My name is [blank]. I am a [title] at [organization].</a:t>
            </a:r>
          </a:p>
          <a:p>
            <a:pPr marL="171450" indent="-171450">
              <a:buFont typeface="Arial" panose="020B0604020202020204" pitchFamily="34" charset="0"/>
              <a:buChar char="•"/>
            </a:pPr>
            <a:r>
              <a:rPr lang="en-US" dirty="0"/>
              <a:t>[If applicable] I’m joined today by [name], [title], at [organization]. You’ll hear more from [speaker #2 name] shortly. </a:t>
            </a:r>
          </a:p>
          <a:p>
            <a:pPr marL="171450" indent="-171450">
              <a:buFont typeface="Arial" panose="020B0604020202020204" pitchFamily="34" charset="0"/>
              <a:buChar char="•"/>
            </a:pPr>
            <a:r>
              <a:rPr lang="en-US" dirty="0"/>
              <a:t>For folks not familiar with us, [name or org] [describe work you do]. Our mission is [insert mission statement].</a:t>
            </a:r>
          </a:p>
          <a:p>
            <a:pPr marL="171450" indent="-171450">
              <a:buFont typeface="Arial" panose="020B0604020202020204" pitchFamily="34" charset="0"/>
              <a:buChar char="•"/>
            </a:pPr>
            <a:r>
              <a:rPr lang="en-US" dirty="0"/>
              <a:t>We have lots to fit into this session, so let’s dive right in.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2</a:t>
            </a:fld>
            <a:endParaRPr lang="en-US"/>
          </a:p>
        </p:txBody>
      </p:sp>
    </p:spTree>
    <p:extLst>
      <p:ext uri="{BB962C8B-B14F-4D97-AF65-F5344CB8AC3E}">
        <p14:creationId xmlns:p14="http://schemas.microsoft.com/office/powerpoint/2010/main" val="12867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p>
          <a:p>
            <a:endParaRPr lang="en-US" i="1" dirty="0"/>
          </a:p>
          <a:p>
            <a:pPr marL="171450" indent="-171450">
              <a:buFont typeface="Arial" panose="020B0604020202020204" pitchFamily="34" charset="0"/>
              <a:buChar char="•"/>
            </a:pPr>
            <a:r>
              <a:rPr lang="en-US" i="1" dirty="0"/>
              <a:t>[Follow the series of bullets above]</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[For ideas related to potential action #3, see the appendix of this slide deck for what other jurisdictions have done to improve their LSWP efforts]</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[Additional resource to inspire ideas for potential action #3: CDC’s </a:t>
            </a:r>
            <a:r>
              <a:rPr lang="en-US" b="1" i="1" dirty="0"/>
              <a:t>Putting Local School Wellness Policies into Action: Stories from School Districts and Schools </a:t>
            </a:r>
            <a:r>
              <a:rPr lang="en-US" dirty="0">
                <a:hlinkClick r:id="rId3"/>
              </a:rPr>
              <a:t>https://www.cdc.gov/healthyschools/npao/pdf/SchoolWellnessInAction.pdf</a:t>
            </a:r>
            <a:r>
              <a:rPr lang="en-US" dirty="0"/>
              <a:t>]</a:t>
            </a:r>
            <a:endParaRPr lang="en-US" i="1" dirty="0"/>
          </a:p>
        </p:txBody>
      </p:sp>
      <p:sp>
        <p:nvSpPr>
          <p:cNvPr id="4" name="Slide Number Placeholder 3"/>
          <p:cNvSpPr>
            <a:spLocks noGrp="1"/>
          </p:cNvSpPr>
          <p:nvPr>
            <p:ph type="sldNum" sz="quarter" idx="5"/>
          </p:nvPr>
        </p:nvSpPr>
        <p:spPr/>
        <p:txBody>
          <a:bodyPr/>
          <a:lstStyle/>
          <a:p>
            <a:fld id="{EABDB61C-4391-4EFF-BFCB-4EAEF8C0053B}" type="slidenum">
              <a:rPr lang="en-US" smtClean="0"/>
              <a:t>20</a:t>
            </a:fld>
            <a:endParaRPr lang="en-US"/>
          </a:p>
        </p:txBody>
      </p:sp>
    </p:spTree>
    <p:extLst>
      <p:ext uri="{BB962C8B-B14F-4D97-AF65-F5344CB8AC3E}">
        <p14:creationId xmlns:p14="http://schemas.microsoft.com/office/powerpoint/2010/main" val="37992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this slide should be delivered by the Fellow]</a:t>
            </a:r>
            <a:endParaRPr lang="en-US" i="1" dirty="0"/>
          </a:p>
          <a:p>
            <a:pPr marL="171450" indent="-171450">
              <a:buFont typeface="Arial" panose="020B0604020202020204" pitchFamily="34" charset="0"/>
              <a:buChar char="•"/>
            </a:pPr>
            <a:r>
              <a:rPr lang="en-US" i="0" dirty="0"/>
              <a:t>For additional ideas on how to engage key stakeholders to support your LSWP effort, see section 2 of </a:t>
            </a:r>
            <a:r>
              <a:rPr lang="en-US" b="1" i="0" dirty="0"/>
              <a:t>The </a:t>
            </a:r>
            <a:r>
              <a:rPr lang="en-US" b="1" i="0" dirty="0" err="1"/>
              <a:t>CalFresh</a:t>
            </a:r>
            <a:r>
              <a:rPr lang="en-US" b="1" i="0" dirty="0"/>
              <a:t> Healthy Living, UC School Wellness Policy Toolkit</a:t>
            </a:r>
            <a:r>
              <a:rPr lang="en-US" i="0" dirty="0"/>
              <a:t> </a:t>
            </a:r>
            <a:r>
              <a:rPr lang="en-US" dirty="0">
                <a:hlinkClick r:id="rId3"/>
              </a:rPr>
              <a:t>https://www.myctb.org/wst/casnap-ed/training/Lists/EvidenceBased%20Interventions/Attachments/52/Compiled%20SWP%20Toolkit%20FINAL-%207.8.2019.pdf</a:t>
            </a:r>
            <a:r>
              <a:rPr lang="en-US" dirty="0"/>
              <a:t> (pages 13-20)</a:t>
            </a:r>
          </a:p>
          <a:p>
            <a:pPr marL="171450" indent="-171450">
              <a:buFont typeface="Arial" panose="020B0604020202020204" pitchFamily="34" charset="0"/>
              <a:buChar char="•"/>
            </a:pP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LSWP Committee Guide: </a:t>
            </a:r>
            <a:r>
              <a:rPr lang="en-US" dirty="0">
                <a:hlinkClick r:id="rId4"/>
              </a:rPr>
              <a:t>https://www.healthyeating.org/Portals/0/Documents/Schools/LSWP/Local%20School%20Wellness%20Policy%20Committee%20Guide.pdf</a:t>
            </a:r>
            <a:endParaRPr lang="en-US" b="1" dirty="0"/>
          </a:p>
        </p:txBody>
      </p:sp>
      <p:sp>
        <p:nvSpPr>
          <p:cNvPr id="4" name="Slide Number Placeholder 3"/>
          <p:cNvSpPr>
            <a:spLocks noGrp="1"/>
          </p:cNvSpPr>
          <p:nvPr>
            <p:ph type="sldNum" sz="quarter" idx="5"/>
          </p:nvPr>
        </p:nvSpPr>
        <p:spPr/>
        <p:txBody>
          <a:bodyPr/>
          <a:lstStyle/>
          <a:p>
            <a:fld id="{EABDB61C-4391-4EFF-BFCB-4EAEF8C0053B}" type="slidenum">
              <a:rPr lang="en-US" smtClean="0"/>
              <a:t>21</a:t>
            </a:fld>
            <a:endParaRPr lang="en-US"/>
          </a:p>
        </p:txBody>
      </p:sp>
    </p:spTree>
    <p:extLst>
      <p:ext uri="{BB962C8B-B14F-4D97-AF65-F5344CB8AC3E}">
        <p14:creationId xmlns:p14="http://schemas.microsoft.com/office/powerpoint/2010/main" val="8966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 (consider pulling from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[Finding resources for new wellness activities can be difficult for schools and school districts. We recognize that it can require additional time and financial resources. This is one reason why we strongly encourage that this work be done in partnership with community stakeholders. Community partners not only provide additional people power to carry out these activities, but also the potential to connect us to external funding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[Mention that there will be further discussion about creative ways to meet additional resource needs to carry out this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[LSWP Committee Guide: </a:t>
            </a:r>
            <a:r>
              <a:rPr lang="en-US" dirty="0">
                <a:hlinkClick r:id="rId3"/>
              </a:rPr>
              <a:t>https://www.healthyeating.org/Portals/0/Documents/Schools/LSWP/Local%20School%20Wellness%20Policy%20Committee%20Guide.pdf</a:t>
            </a:r>
            <a:r>
              <a:rPr lang="en-US" dirty="0"/>
              <a:t>]</a:t>
            </a:r>
            <a:endParaRPr lang="en-US" b="0" dirty="0"/>
          </a:p>
        </p:txBody>
      </p:sp>
      <p:sp>
        <p:nvSpPr>
          <p:cNvPr id="4" name="Slide Number Placeholder 3"/>
          <p:cNvSpPr>
            <a:spLocks noGrp="1"/>
          </p:cNvSpPr>
          <p:nvPr>
            <p:ph type="sldNum" sz="quarter" idx="5"/>
          </p:nvPr>
        </p:nvSpPr>
        <p:spPr/>
        <p:txBody>
          <a:bodyPr/>
          <a:lstStyle/>
          <a:p>
            <a:fld id="{EABDB61C-4391-4EFF-BFCB-4EAEF8C0053B}" type="slidenum">
              <a:rPr lang="en-US" smtClean="0"/>
              <a:t>22</a:t>
            </a:fld>
            <a:endParaRPr lang="en-US"/>
          </a:p>
        </p:txBody>
      </p:sp>
    </p:spTree>
    <p:extLst>
      <p:ext uri="{BB962C8B-B14F-4D97-AF65-F5344CB8AC3E}">
        <p14:creationId xmlns:p14="http://schemas.microsoft.com/office/powerpoint/2010/main" val="365488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727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p>
          <a:p>
            <a:r>
              <a:rPr lang="en-US" b="1" i="0" dirty="0"/>
              <a:t>[</a:t>
            </a:r>
            <a:r>
              <a:rPr lang="en-US" b="0" i="0" dirty="0"/>
              <a:t>Walk through bullets on the slide deck.]</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 the suggestion to discuss a data point making the connections between healthy students and educational performance, refer to </a:t>
            </a:r>
            <a:r>
              <a:rPr lang="en-US" sz="1200" b="1" i="1" kern="1200" dirty="0">
                <a:solidFill>
                  <a:schemeClr val="tx1"/>
                </a:solidFill>
                <a:effectLst/>
                <a:latin typeface="+mn-lt"/>
                <a:ea typeface="+mn-ea"/>
                <a:cs typeface="+mn-cs"/>
              </a:rPr>
              <a:t>Local</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Wellness Policies Fast Facts</a:t>
            </a:r>
            <a:r>
              <a:rPr lang="en-US" sz="1200" kern="1200" dirty="0">
                <a:solidFill>
                  <a:schemeClr val="tx1"/>
                </a:solidFill>
                <a:effectLst/>
                <a:latin typeface="+mn-lt"/>
                <a:ea typeface="+mn-ea"/>
                <a:cs typeface="+mn-cs"/>
              </a:rPr>
              <a:t> from Voices for Healthy Kids/American Heart Association </a:t>
            </a:r>
            <a:r>
              <a:rPr lang="en-US" dirty="0">
                <a:hlinkClick r:id="rId3"/>
              </a:rPr>
              <a:t>https://voicesforhealthykids.org/resources/fast-facts-on-local-wellness-policies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ABDB61C-4391-4EFF-BFCB-4EAEF8C0053B}" type="slidenum">
              <a:rPr lang="en-US" smtClean="0"/>
              <a:t>24</a:t>
            </a:fld>
            <a:endParaRPr lang="en-US"/>
          </a:p>
        </p:txBody>
      </p:sp>
    </p:spTree>
    <p:extLst>
      <p:ext uri="{BB962C8B-B14F-4D97-AF65-F5344CB8AC3E}">
        <p14:creationId xmlns:p14="http://schemas.microsoft.com/office/powerpoint/2010/main" val="3748324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Talking Points:</a:t>
            </a:r>
          </a:p>
          <a:p>
            <a:endParaRPr lang="en-US" b="1" i="0" dirty="0"/>
          </a:p>
          <a:p>
            <a:r>
              <a:rPr lang="en-US" b="1" i="0" dirty="0"/>
              <a:t>[</a:t>
            </a:r>
            <a:r>
              <a:rPr lang="en-US" b="0" i="0" dirty="0"/>
              <a:t>Walk through bullets on the slide deck.]</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 the suggestion to discuss a data point making the connections between healthy students and educational performance, refer to </a:t>
            </a:r>
            <a:r>
              <a:rPr lang="en-US" sz="1200" b="1" i="1" kern="1200" dirty="0">
                <a:solidFill>
                  <a:schemeClr val="tx1"/>
                </a:solidFill>
                <a:effectLst/>
                <a:latin typeface="+mn-lt"/>
                <a:ea typeface="+mn-ea"/>
                <a:cs typeface="+mn-cs"/>
              </a:rPr>
              <a:t>Local</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Wellness Policies Fast Facts</a:t>
            </a:r>
            <a:r>
              <a:rPr lang="en-US" sz="1200" kern="1200" dirty="0">
                <a:solidFill>
                  <a:schemeClr val="tx1"/>
                </a:solidFill>
                <a:effectLst/>
                <a:latin typeface="+mn-lt"/>
                <a:ea typeface="+mn-ea"/>
                <a:cs typeface="+mn-cs"/>
              </a:rPr>
              <a:t> from Voices for Healthy Kids/American Heart Association </a:t>
            </a:r>
            <a:r>
              <a:rPr lang="en-US" dirty="0">
                <a:hlinkClick r:id="rId3"/>
              </a:rPr>
              <a:t>https://voicesforhealthykids.org/resources/fast-facts-on-local-wellness-policies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ABDB61C-4391-4EFF-BFCB-4EAEF8C0053B}" type="slidenum">
              <a:rPr lang="en-US" smtClean="0"/>
              <a:t>25</a:t>
            </a:fld>
            <a:endParaRPr lang="en-US"/>
          </a:p>
        </p:txBody>
      </p:sp>
    </p:spTree>
    <p:extLst>
      <p:ext uri="{BB962C8B-B14F-4D97-AF65-F5344CB8AC3E}">
        <p14:creationId xmlns:p14="http://schemas.microsoft.com/office/powerpoint/2010/main" val="315267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Alright, I realize we’ve covered a lot of ground today. I’d like to now pause and open up the floor for questions</a:t>
            </a:r>
          </a:p>
          <a:p>
            <a:pPr marL="0" indent="0">
              <a:buFont typeface="Arial" panose="020B0604020202020204" pitchFamily="34" charset="0"/>
              <a:buNone/>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64590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overview of these various resources]</a:t>
            </a:r>
          </a:p>
        </p:txBody>
      </p:sp>
      <p:sp>
        <p:nvSpPr>
          <p:cNvPr id="4" name="Slide Number Placeholder 3"/>
          <p:cNvSpPr>
            <a:spLocks noGrp="1"/>
          </p:cNvSpPr>
          <p:nvPr>
            <p:ph type="sldNum" sz="quarter" idx="5"/>
          </p:nvPr>
        </p:nvSpPr>
        <p:spPr/>
        <p:txBody>
          <a:bodyPr/>
          <a:lstStyle/>
          <a:p>
            <a:fld id="{EABDB61C-4391-4EFF-BFCB-4EAEF8C0053B}" type="slidenum">
              <a:rPr lang="en-US" smtClean="0"/>
              <a:t>27</a:t>
            </a:fld>
            <a:endParaRPr lang="en-US"/>
          </a:p>
        </p:txBody>
      </p:sp>
    </p:spTree>
    <p:extLst>
      <p:ext uri="{BB962C8B-B14F-4D97-AF65-F5344CB8AC3E}">
        <p14:creationId xmlns:p14="http://schemas.microsoft.com/office/powerpoint/2010/main" val="3010277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 share contact info]</a:t>
            </a:r>
          </a:p>
          <a:p>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28</a:t>
            </a:fld>
            <a:endParaRPr lang="en-US"/>
          </a:p>
        </p:txBody>
      </p:sp>
    </p:spTree>
    <p:extLst>
      <p:ext uri="{BB962C8B-B14F-4D97-AF65-F5344CB8AC3E}">
        <p14:creationId xmlns:p14="http://schemas.microsoft.com/office/powerpoint/2010/main" val="390743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There are many innovative policies that local school districts can add to their LSWPs. </a:t>
            </a:r>
            <a:r>
              <a:rPr lang="en-US" b="1" baseline="0" dirty="0"/>
              <a:t>T</a:t>
            </a:r>
            <a:r>
              <a:rPr lang="en-US" b="1" dirty="0"/>
              <a:t>his appendix provides a look at 4 specific LSWP improvement opportunities, and provides various examples and case studies.  Fellows may look through these examples for ideas of proposals/asks that may be relevant to their local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a:t>
            </a:r>
            <a:r>
              <a:rPr lang="en-US" dirty="0"/>
              <a:t>policies that local school districts can add to their LSWPs:</a:t>
            </a:r>
          </a:p>
          <a:p>
            <a:pPr marL="171450" indent="-171450">
              <a:spcBef>
                <a:spcPts val="600"/>
              </a:spcBef>
              <a:buFont typeface="Arial" panose="020B0604020202020204" pitchFamily="34" charset="0"/>
              <a:buChar char="•"/>
            </a:pPr>
            <a:r>
              <a:rPr lang="en-US" sz="1200" dirty="0"/>
              <a:t>Require student involvement in menu selection</a:t>
            </a:r>
          </a:p>
          <a:p>
            <a:pPr marL="171450" indent="-171450">
              <a:spcBef>
                <a:spcPts val="600"/>
              </a:spcBef>
              <a:buFont typeface="Arial" panose="020B0604020202020204" pitchFamily="34" charset="0"/>
              <a:buChar char="•"/>
            </a:pPr>
            <a:r>
              <a:rPr lang="en-US" sz="1200" dirty="0"/>
              <a:t>Purchase local food</a:t>
            </a:r>
          </a:p>
          <a:p>
            <a:pPr marL="171450" indent="-171450">
              <a:spcBef>
                <a:spcPts val="600"/>
              </a:spcBef>
              <a:buFont typeface="Arial" panose="020B0604020202020204" pitchFamily="34" charset="0"/>
              <a:buChar char="•"/>
            </a:pPr>
            <a:r>
              <a:rPr lang="en-US" sz="1200" dirty="0"/>
              <a:t>Provide comprehensive clean water availability</a:t>
            </a:r>
          </a:p>
          <a:p>
            <a:pPr marL="171450" indent="-171450">
              <a:spcBef>
                <a:spcPts val="600"/>
              </a:spcBef>
              <a:buFont typeface="Arial" panose="020B0604020202020204" pitchFamily="34" charset="0"/>
              <a:buChar char="•"/>
            </a:pPr>
            <a:r>
              <a:rPr lang="en-US" sz="1200" dirty="0"/>
              <a:t>Create school gardens and “farm to school” programs</a:t>
            </a:r>
          </a:p>
          <a:p>
            <a:pPr marL="171450" indent="-171450">
              <a:spcBef>
                <a:spcPts val="600"/>
              </a:spcBef>
              <a:buFont typeface="Arial" panose="020B0604020202020204" pitchFamily="34" charset="0"/>
              <a:buChar char="•"/>
            </a:pPr>
            <a:r>
              <a:rPr lang="en-US" sz="1200" dirty="0"/>
              <a:t>Promote staff wellness</a:t>
            </a:r>
          </a:p>
          <a:p>
            <a:pPr marL="171450" indent="-171450">
              <a:spcBef>
                <a:spcPts val="600"/>
              </a:spcBef>
              <a:buFont typeface="Arial" panose="020B0604020202020204" pitchFamily="34" charset="0"/>
              <a:buChar char="•"/>
            </a:pPr>
            <a:r>
              <a:rPr lang="en-US" sz="1200" dirty="0"/>
              <a:t>Turn LSWP into comprehensive health and wellness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BDB61C-4391-4EFF-BFCB-4EAEF8C0053B}" type="slidenum">
              <a:rPr lang="en-US" smtClean="0"/>
              <a:t>29</a:t>
            </a:fld>
            <a:endParaRPr lang="en-US"/>
          </a:p>
        </p:txBody>
      </p:sp>
    </p:spTree>
    <p:extLst>
      <p:ext uri="{BB962C8B-B14F-4D97-AF65-F5344CB8AC3E}">
        <p14:creationId xmlns:p14="http://schemas.microsoft.com/office/powerpoint/2010/main" val="415322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Here’s a road map for our time together:</a:t>
            </a:r>
            <a:br>
              <a:rPr lang="en-US" b="1" dirty="0"/>
            </a:br>
            <a:endParaRPr lang="en-US" b="1" dirty="0"/>
          </a:p>
          <a:p>
            <a:pPr marL="171450" indent="-171450">
              <a:buFont typeface="Arial" panose="020B0604020202020204" pitchFamily="34" charset="0"/>
              <a:buChar char="•"/>
            </a:pPr>
            <a:r>
              <a:rPr lang="en-US" dirty="0"/>
              <a:t>We’ll open up with a quick discussion of why we’re here together in this room.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we’ll look at what a LSWP is and what is required of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Then we’ll talk about why we should care about LSWPs and consider revisiting our existing LSWP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After that, we’ll discuss we can improve our current LSWP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Then we’ll briefly walk through some best practices for success, where we’ll discuss some answers to common questions and how to overcome real and perceived barriers to improving our LSWPs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We’ll have some time reserved for Q&amp;A.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finally, we shall close by leaving with you some resources to learn more about what we covered today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that all sound? Great! Let’s get started.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[NOTE TO FELLOWS: please feel free to tailor this slide deck to meet the needs of your audience and the time you have available.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This agenda provides an easy to use guide on potential break-out opportunities so that your presentation resonates with your audience and respects their time and existing knowledge on the topic. For example, you may find yourself presenting in front of a sophisticated school wellness committee, in which case you may not need to include the sections on why we should care about SWPs, and what is required (unless they currently are not meeting those requirements). In this instance it may make sense to focus your slide deck around the specific opportunities to improve the SWP that you want to educate them on, and connect those opportunities to local health data to help strengthen your case.]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6303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r>
              <a:rPr lang="en-US" dirty="0"/>
              <a:t>The first opportunity is by expanding physical activity requirements.</a:t>
            </a:r>
          </a:p>
        </p:txBody>
      </p:sp>
      <p:sp>
        <p:nvSpPr>
          <p:cNvPr id="4" name="Slide Number Placeholder 3"/>
          <p:cNvSpPr>
            <a:spLocks noGrp="1"/>
          </p:cNvSpPr>
          <p:nvPr>
            <p:ph type="sldNum" sz="quarter" idx="10"/>
          </p:nvPr>
        </p:nvSpPr>
        <p:spPr/>
        <p:txBody>
          <a:bodyPr/>
          <a:lstStyle/>
          <a:p>
            <a:fld id="{EABDB61C-4391-4EFF-BFCB-4EAEF8C0053B}" type="slidenum">
              <a:rPr lang="en-US" smtClean="0"/>
              <a:t>30</a:t>
            </a:fld>
            <a:endParaRPr lang="en-US"/>
          </a:p>
        </p:txBody>
      </p:sp>
    </p:spTree>
    <p:extLst>
      <p:ext uri="{BB962C8B-B14F-4D97-AF65-F5344CB8AC3E}">
        <p14:creationId xmlns:p14="http://schemas.microsoft.com/office/powerpoint/2010/main" val="362505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As mentioned earlier, California requires 200 minutes of physical activity per 10 days for grades 1-6, 400 minutes per 10 days in grades 7-12; </a:t>
            </a:r>
          </a:p>
          <a:p>
            <a:endParaRPr lang="en-US" dirty="0"/>
          </a:p>
          <a:p>
            <a:r>
              <a:rPr lang="en-US" dirty="0"/>
              <a:t>California public school districts have adopted the California Department of Education’s “Physical Education Model Content Standards for California Public Schools Kindergarten through Grade Twelve” which includes detailed grade-by-grade policies. A link to this document is available here: </a:t>
            </a:r>
            <a:r>
              <a:rPr lang="en-US" dirty="0">
                <a:hlinkClick r:id="rId3"/>
              </a:rPr>
              <a:t>https://www.cde.ca.gov/be/st/ss/documents/pestandards.pdf</a:t>
            </a:r>
          </a:p>
          <a:p>
            <a:endParaRPr lang="en-US" dirty="0"/>
          </a:p>
          <a:p>
            <a:r>
              <a:rPr lang="en-US" dirty="0"/>
              <a:t>On your screen, you’ll see examples of ways to strengthen your LSWP by doing more to promote opportunities for physical activity [read 1-3 examples]</a:t>
            </a:r>
          </a:p>
        </p:txBody>
      </p:sp>
      <p:sp>
        <p:nvSpPr>
          <p:cNvPr id="4" name="Slide Number Placeholder 3"/>
          <p:cNvSpPr>
            <a:spLocks noGrp="1"/>
          </p:cNvSpPr>
          <p:nvPr>
            <p:ph type="sldNum" sz="quarter" idx="5"/>
          </p:nvPr>
        </p:nvSpPr>
        <p:spPr/>
        <p:txBody>
          <a:bodyPr/>
          <a:lstStyle/>
          <a:p>
            <a:fld id="{EABDB61C-4391-4EFF-BFCB-4EAEF8C0053B}" type="slidenum">
              <a:rPr lang="en-US" smtClean="0"/>
              <a:t>31</a:t>
            </a:fld>
            <a:endParaRPr lang="en-US"/>
          </a:p>
        </p:txBody>
      </p:sp>
    </p:spTree>
    <p:extLst>
      <p:ext uri="{BB962C8B-B14F-4D97-AF65-F5344CB8AC3E}">
        <p14:creationId xmlns:p14="http://schemas.microsoft.com/office/powerpoint/2010/main" val="1436092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r>
              <a:rPr lang="en-US" dirty="0"/>
              <a:t>The second opportunity to improve your LSWP is by enhancing nutrition requirements for events on campus.</a:t>
            </a:r>
          </a:p>
        </p:txBody>
      </p:sp>
      <p:sp>
        <p:nvSpPr>
          <p:cNvPr id="4" name="Slide Number Placeholder 3"/>
          <p:cNvSpPr>
            <a:spLocks noGrp="1"/>
          </p:cNvSpPr>
          <p:nvPr>
            <p:ph type="sldNum" sz="quarter" idx="10"/>
          </p:nvPr>
        </p:nvSpPr>
        <p:spPr/>
        <p:txBody>
          <a:bodyPr/>
          <a:lstStyle/>
          <a:p>
            <a:fld id="{EABDB61C-4391-4EFF-BFCB-4EAEF8C0053B}" type="slidenum">
              <a:rPr lang="en-US" smtClean="0"/>
              <a:t>32</a:t>
            </a:fld>
            <a:endParaRPr lang="en-US"/>
          </a:p>
        </p:txBody>
      </p:sp>
    </p:spTree>
    <p:extLst>
      <p:ext uri="{BB962C8B-B14F-4D97-AF65-F5344CB8AC3E}">
        <p14:creationId xmlns:p14="http://schemas.microsoft.com/office/powerpoint/2010/main" val="134509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law requires school districts, in their wellness policies, to address nutrition standards for food provided to students on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includes food and drinks at events like celebrations and fundraisers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School districts can enhance these requirements by limiting outside foods, restricting the timing of events, and requiring information about alternatives to food-based celebrations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[Alliance for a Healthier Generation, for example, has multiple resources on healthy celebrations </a:t>
            </a:r>
            <a:r>
              <a:rPr lang="en-US" dirty="0">
                <a:hlinkClick r:id="rId3"/>
              </a:rPr>
              <a:t>https://www.healthiergeneration.org/take-action/schools/wellness-topics/smart-snacks/celebrations</a:t>
            </a:r>
            <a:r>
              <a:rPr lang="en-US" dirty="0"/>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33</a:t>
            </a:fld>
            <a:endParaRPr lang="en-US"/>
          </a:p>
        </p:txBody>
      </p:sp>
    </p:spTree>
    <p:extLst>
      <p:ext uri="{BB962C8B-B14F-4D97-AF65-F5344CB8AC3E}">
        <p14:creationId xmlns:p14="http://schemas.microsoft.com/office/powerpoint/2010/main" val="31209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Talking Points: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illustrate this opportunity, let’s visit San Francisco.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San Francisco Unified School District has a requirement that, “Class parties or celebrations must adhere to the District’s nutrition guidelines and may only be held after the lunch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requirement ensures that children are still hungry at lunchtime and eat their nutritious meals before any celebrations.  In addition, the wellness policy provides that the school nutrition service “will provide a list of healthy party ideas to families and teachers, including non-food celebration ideas.”</a:t>
            </a:r>
            <a:r>
              <a:rPr lang="en-US" dirty="0">
                <a:effectLst/>
              </a:rPr>
              <a:t> </a:t>
            </a:r>
          </a:p>
        </p:txBody>
      </p:sp>
      <p:sp>
        <p:nvSpPr>
          <p:cNvPr id="4" name="Slide Number Placeholder 3"/>
          <p:cNvSpPr>
            <a:spLocks noGrp="1"/>
          </p:cNvSpPr>
          <p:nvPr>
            <p:ph type="sldNum" sz="quarter" idx="5"/>
          </p:nvPr>
        </p:nvSpPr>
        <p:spPr/>
        <p:txBody>
          <a:bodyPr/>
          <a:lstStyle/>
          <a:p>
            <a:fld id="{EABDB61C-4391-4EFF-BFCB-4EAEF8C0053B}" type="slidenum">
              <a:rPr lang="en-US" smtClean="0"/>
              <a:t>34</a:t>
            </a:fld>
            <a:endParaRPr lang="en-US"/>
          </a:p>
        </p:txBody>
      </p:sp>
    </p:spTree>
    <p:extLst>
      <p:ext uri="{BB962C8B-B14F-4D97-AF65-F5344CB8AC3E}">
        <p14:creationId xmlns:p14="http://schemas.microsoft.com/office/powerpoint/2010/main" val="105807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endParaRPr lang="en-US" dirty="0"/>
          </a:p>
          <a:p>
            <a:r>
              <a:rPr lang="en-US" dirty="0"/>
              <a:t>A third opportunity to improve your LSWP is by promoting a healthy physical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BDB61C-4391-4EFF-BFCB-4EAEF8C0053B}" type="slidenum">
              <a:rPr lang="en-US" smtClean="0"/>
              <a:t>35</a:t>
            </a:fld>
            <a:endParaRPr lang="en-US"/>
          </a:p>
        </p:txBody>
      </p:sp>
    </p:spTree>
    <p:extLst>
      <p:ext uri="{BB962C8B-B14F-4D97-AF65-F5344CB8AC3E}">
        <p14:creationId xmlns:p14="http://schemas.microsoft.com/office/powerpoint/2010/main" val="3695530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LSWPs are required to address physical activity requirements, but are not required to address the physical </a:t>
            </a:r>
            <a:r>
              <a:rPr lang="en-US" i="1" dirty="0"/>
              <a:t>environment</a:t>
            </a:r>
            <a:r>
              <a:rPr lang="en-US" i="0" dirty="0"/>
              <a:t> in which learning and physical activity take place. </a:t>
            </a:r>
          </a:p>
          <a:p>
            <a:endParaRPr lang="en-US" i="0" dirty="0"/>
          </a:p>
          <a:p>
            <a:r>
              <a:rPr lang="en-US" i="0" dirty="0"/>
              <a:t>Local school districts can include requirements or descriptions of school environments to ensure that required activities are taking place in healthy environmental conditions.</a:t>
            </a:r>
          </a:p>
          <a:p>
            <a:endParaRPr lang="en-US" i="0" dirty="0"/>
          </a:p>
          <a:p>
            <a:r>
              <a:rPr lang="en-US" i="0" dirty="0"/>
              <a:t>Let’s look to our next case study to better understand the opportunity.</a:t>
            </a:r>
          </a:p>
        </p:txBody>
      </p:sp>
      <p:sp>
        <p:nvSpPr>
          <p:cNvPr id="4" name="Slide Number Placeholder 3"/>
          <p:cNvSpPr>
            <a:spLocks noGrp="1"/>
          </p:cNvSpPr>
          <p:nvPr>
            <p:ph type="sldNum" sz="quarter" idx="10"/>
          </p:nvPr>
        </p:nvSpPr>
        <p:spPr/>
        <p:txBody>
          <a:bodyPr/>
          <a:lstStyle/>
          <a:p>
            <a:fld id="{EABDB61C-4391-4EFF-BFCB-4EAEF8C0053B}" type="slidenum">
              <a:rPr lang="en-US" smtClean="0"/>
              <a:t>36</a:t>
            </a:fld>
            <a:endParaRPr lang="en-US"/>
          </a:p>
        </p:txBody>
      </p:sp>
    </p:spTree>
    <p:extLst>
      <p:ext uri="{BB962C8B-B14F-4D97-AF65-F5344CB8AC3E}">
        <p14:creationId xmlns:p14="http://schemas.microsoft.com/office/powerpoint/2010/main" val="3271910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The Sacramento School District LSWP provides a highly detailed description of how they plan to ensure a healthy physical environment for students.</a:t>
            </a:r>
          </a:p>
          <a:p>
            <a:endParaRPr lang="en-US" dirty="0"/>
          </a:p>
          <a:p>
            <a:r>
              <a:rPr lang="en-US" dirty="0"/>
              <a:t>Their LSWP describes what a healthy school environment consists of: </a:t>
            </a:r>
          </a:p>
          <a:p>
            <a:endParaRPr lang="en-US" sz="1200" dirty="0">
              <a:solidFill>
                <a:schemeClr val="accent5"/>
              </a:solidFill>
              <a:latin typeface="Century Gothic" panose="020B0502020202020204" pitchFamily="34" charset="0"/>
            </a:endParaRP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physical safety; </a:t>
            </a: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good air; </a:t>
            </a:r>
          </a:p>
          <a:p>
            <a:pPr marL="171450" indent="-171450">
              <a:buFont typeface="Arial" panose="020B0604020202020204" pitchFamily="34" charset="0"/>
              <a:buChar char="•"/>
            </a:pPr>
            <a:r>
              <a:rPr lang="en-US" sz="1200" dirty="0">
                <a:solidFill>
                  <a:schemeClr val="accent5"/>
                </a:solidFill>
                <a:latin typeface="Century Gothic" panose="020B0502020202020204" pitchFamily="34" charset="0"/>
              </a:rPr>
              <a:t>access to fresh, no-cost, drinking water throughout the day.</a:t>
            </a:r>
          </a:p>
          <a:p>
            <a:endParaRPr lang="en-US" sz="1200" dirty="0">
              <a:solidFill>
                <a:schemeClr val="accent5"/>
              </a:solidFill>
              <a:latin typeface="Century Gothic" panose="020B0502020202020204" pitchFamily="34" charset="0"/>
            </a:endParaRPr>
          </a:p>
          <a:p>
            <a:r>
              <a:rPr lang="en-US" sz="1200" dirty="0">
                <a:solidFill>
                  <a:schemeClr val="accent5"/>
                </a:solidFill>
                <a:latin typeface="Century Gothic" panose="020B0502020202020204" pitchFamily="34" charset="0"/>
              </a:rPr>
              <a:t>And they also include language about ensuring access to safe, and well-maintained areas for various types of physical activity. See the quoted language on the slide above.</a:t>
            </a:r>
          </a:p>
          <a:p>
            <a:endParaRPr lang="en-US" sz="1200" dirty="0">
              <a:solidFill>
                <a:schemeClr val="accent5"/>
              </a:solidFill>
              <a:latin typeface="Century Gothic" panose="020B0502020202020204" pitchFamily="34" charset="0"/>
            </a:endParaRPr>
          </a:p>
          <a:p>
            <a:r>
              <a:rPr lang="en-US" sz="1200" dirty="0">
                <a:solidFill>
                  <a:schemeClr val="accent5"/>
                </a:solidFill>
                <a:latin typeface="Century Gothic" panose="020B0502020202020204" pitchFamily="34" charset="0"/>
              </a:rPr>
              <a:t>Sacramento City Unified School District (SCUSD)</a:t>
            </a:r>
            <a:r>
              <a:rPr lang="en-US" sz="1200" baseline="0" dirty="0">
                <a:solidFill>
                  <a:schemeClr val="accent5"/>
                </a:solidFill>
                <a:latin typeface="Century Gothic" panose="020B0502020202020204" pitchFamily="34" charset="0"/>
              </a:rPr>
              <a:t> School Wellness Policy website: </a:t>
            </a:r>
            <a:r>
              <a:rPr lang="en-US" dirty="0">
                <a:hlinkClick r:id="rId3"/>
              </a:rPr>
              <a:t>https://www.scusd.edu/district-wellness-committee</a:t>
            </a:r>
            <a:endParaRPr lang="en-US" dirty="0"/>
          </a:p>
          <a:p>
            <a:pPr lvl="0"/>
            <a:endParaRPr lang="en-US" dirty="0">
              <a:effectLst/>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37</a:t>
            </a:fld>
            <a:endParaRPr lang="en-US"/>
          </a:p>
        </p:txBody>
      </p:sp>
    </p:spTree>
    <p:extLst>
      <p:ext uri="{BB962C8B-B14F-4D97-AF65-F5344CB8AC3E}">
        <p14:creationId xmlns:p14="http://schemas.microsoft.com/office/powerpoint/2010/main" val="128956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endParaRPr lang="en-US" dirty="0"/>
          </a:p>
          <a:p>
            <a:r>
              <a:rPr lang="en-US" dirty="0"/>
              <a:t>A fourth opportunity to improve your LSWP is to strengthen implementation and enforcement</a:t>
            </a:r>
          </a:p>
        </p:txBody>
      </p:sp>
      <p:sp>
        <p:nvSpPr>
          <p:cNvPr id="4" name="Slide Number Placeholder 3"/>
          <p:cNvSpPr>
            <a:spLocks noGrp="1"/>
          </p:cNvSpPr>
          <p:nvPr>
            <p:ph type="sldNum" sz="quarter" idx="10"/>
          </p:nvPr>
        </p:nvSpPr>
        <p:spPr/>
        <p:txBody>
          <a:bodyPr/>
          <a:lstStyle/>
          <a:p>
            <a:fld id="{EABDB61C-4391-4EFF-BFCB-4EAEF8C0053B}" type="slidenum">
              <a:rPr lang="en-US" smtClean="0"/>
              <a:t>38</a:t>
            </a:fld>
            <a:endParaRPr lang="en-US"/>
          </a:p>
        </p:txBody>
      </p:sp>
    </p:spTree>
    <p:extLst>
      <p:ext uri="{BB962C8B-B14F-4D97-AF65-F5344CB8AC3E}">
        <p14:creationId xmlns:p14="http://schemas.microsoft.com/office/powerpoint/2010/main" val="504986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law requires that each district, in its wellness policy, describe the plan for measuring the implementation of the local school wellness policy, and for reporting local school wellness policy content and implementation issues to the public.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strong guidelines around implementation and enforcement, LSWPs may be “toothless” and ineffective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Districts can provide more information on the specific methods they will use to measure the success of their implementation. They may also decide to develop an Action Plan to hold themselves accountable and monitor progress. See this resource from Alliance for a Healthier Generation for sample Action Plan: </a:t>
            </a:r>
            <a:r>
              <a:rPr lang="en-US" dirty="0">
                <a:hlinkClick r:id="rId3"/>
              </a:rPr>
              <a:t>https://www.healthiergeneration.org/sites/default/files/documents/20180923/71821ebf/Action%20Planning%20Template%20-%20SY%202018-2019.pdf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BDB61C-4391-4EFF-BFCB-4EAEF8C0053B}" type="slidenum">
              <a:rPr lang="en-US" smtClean="0"/>
              <a:t>39</a:t>
            </a:fld>
            <a:endParaRPr lang="en-US"/>
          </a:p>
        </p:txBody>
      </p:sp>
    </p:spTree>
    <p:extLst>
      <p:ext uri="{BB962C8B-B14F-4D97-AF65-F5344CB8AC3E}">
        <p14:creationId xmlns:p14="http://schemas.microsoft.com/office/powerpoint/2010/main" val="155695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171450" indent="-171450">
              <a:buFont typeface="Arial" panose="020B0604020202020204" pitchFamily="34" charset="0"/>
              <a:buChar char="•"/>
            </a:pPr>
            <a:r>
              <a:rPr lang="en-US" dirty="0"/>
              <a:t>So, why are we here?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the purpose of this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begin to answer that, I want to transport us to another place and time…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6829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What does this mean in practice? Let’s visit Los Angeles to see what they’ve done on this topic.</a:t>
            </a:r>
          </a:p>
          <a:p>
            <a:endParaRPr lang="en-US" dirty="0"/>
          </a:p>
          <a:p>
            <a:r>
              <a:rPr lang="en-US" dirty="0"/>
              <a:t>LAUSD includes requirements for its health and safety committees that ensure more effective implementation.</a:t>
            </a:r>
          </a:p>
          <a:p>
            <a:endParaRPr lang="en-US" dirty="0"/>
          </a:p>
          <a:p>
            <a:r>
              <a:rPr lang="en-US" dirty="0"/>
              <a:t>Their LSWP states that:</a:t>
            </a:r>
          </a:p>
          <a:p>
            <a:endParaRPr lang="en-US" dirty="0"/>
          </a:p>
          <a:p>
            <a:r>
              <a:rPr lang="en-US" dirty="0"/>
              <a:t>         [choose to read one, two, or all three sub-bullet points to illustrate the take home message here]</a:t>
            </a:r>
          </a:p>
          <a:p>
            <a:endParaRPr lang="en-US" dirty="0"/>
          </a:p>
          <a:p>
            <a:r>
              <a:rPr lang="en-US" sz="1200" dirty="0">
                <a:solidFill>
                  <a:schemeClr val="tx1">
                    <a:lumMod val="95000"/>
                    <a:lumOff val="5000"/>
                  </a:schemeClr>
                </a:solidFill>
                <a:latin typeface="Century Gothic" panose="020B0502020202020204" pitchFamily="34" charset="0"/>
              </a:rPr>
              <a:t>Los Angeles Unified School District</a:t>
            </a:r>
            <a:r>
              <a:rPr lang="en-US" dirty="0"/>
              <a:t> Health</a:t>
            </a:r>
            <a:r>
              <a:rPr lang="en-US" baseline="0" dirty="0"/>
              <a:t> and Wellness Policy website: </a:t>
            </a:r>
            <a:r>
              <a:rPr lang="en-US" dirty="0">
                <a:hlinkClick r:id="rId3"/>
              </a:rPr>
              <a:t>https://achieve.lausd.net/healthandwellness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40</a:t>
            </a:fld>
            <a:endParaRPr lang="en-US"/>
          </a:p>
        </p:txBody>
      </p:sp>
    </p:spTree>
    <p:extLst>
      <p:ext uri="{BB962C8B-B14F-4D97-AF65-F5344CB8AC3E}">
        <p14:creationId xmlns:p14="http://schemas.microsoft.com/office/powerpoint/2010/main" val="23319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Talking points: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remember what it was like to be a kid? To run, play, bike, or walk with your friends? To eat a nutritious snack after recess or a healthy meal at lunch?</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you probably didn’t know was how much stronger, healthier, and happier all that physical activity made you.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that’s what we all want for our kids, and all the other kids in our communities: to be stronger, healthier, and happier.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busy schedules and homework and jobs and commutes, it’s really hard for families to carve out dedicated time for physical activity. One way to make time for physical activity and healthier eating is by intentionally incorporating more opportunities for each during the school day. And people across the country are doing just that through the implementation of robust local school wellness policies.</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5</a:t>
            </a:fld>
            <a:endParaRPr lang="en-US"/>
          </a:p>
        </p:txBody>
      </p:sp>
    </p:spTree>
    <p:extLst>
      <p:ext uri="{BB962C8B-B14F-4D97-AF65-F5344CB8AC3E}">
        <p14:creationId xmlns:p14="http://schemas.microsoft.com/office/powerpoint/2010/main" val="354462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b="1" dirty="0"/>
              <a:t>Talking points: </a:t>
            </a:r>
            <a:br>
              <a:rPr lang="en-US" b="1" dirty="0"/>
            </a:br>
            <a:endParaRPr lang="en-US" b="1" dirty="0"/>
          </a:p>
          <a:p>
            <a:pPr marL="0" indent="0">
              <a:buFont typeface="Arial" panose="020B0604020202020204" pitchFamily="34" charset="0"/>
              <a:buNone/>
            </a:pPr>
            <a:r>
              <a:rPr lang="en-US" b="0" dirty="0"/>
              <a:t>Let’s now take a few minutes to explore what LSWPs are and what is required of them, looking at both federal and state requirements and standards.</a:t>
            </a:r>
          </a:p>
          <a:p>
            <a:endParaRPr lang="en-US" sz="1200" dirty="0">
              <a:latin typeface="Century Gothic" panose="020B0502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FB3E8-A927-493B-8084-0AA48DED759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9147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is a LSWP?</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the definition on the screen]</a:t>
            </a:r>
            <a:r>
              <a:rPr lang="en-US" sz="1200" kern="1200" baseline="0" dirty="0">
                <a:solidFill>
                  <a:schemeClr val="tx1"/>
                </a:solidFill>
                <a:effectLst/>
                <a:latin typeface="+mn-lt"/>
                <a:ea typeface="+mn-ea"/>
                <a:cs typeface="+mn-cs"/>
              </a:rPr>
              <a:t> </a:t>
            </a:r>
            <a:r>
              <a:rPr kumimoji="0" lang="en-US" sz="12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 written document that guides a local education agency (LEA) or school district’s efforts to create supportive nutrition and physical activity environments.” </a:t>
            </a:r>
            <a:r>
              <a:rPr lang="en-US" sz="1200" kern="1200" baseline="0" dirty="0">
                <a:solidFill>
                  <a:schemeClr val="tx1"/>
                </a:solidFill>
                <a:effectLst/>
                <a:latin typeface="+mn-lt"/>
                <a:ea typeface="+mn-ea"/>
                <a:cs typeface="+mn-cs"/>
              </a:rPr>
              <a:t>[</a:t>
            </a:r>
            <a:r>
              <a:rPr lang="en-US" sz="1200" dirty="0">
                <a:solidFill>
                  <a:schemeClr val="tx1"/>
                </a:solidFill>
                <a:latin typeface="Century Gothic" panose="020B0502020202020204" pitchFamily="34" charset="0"/>
              </a:rPr>
              <a:t>U.S. Department of Agriculture. Local School Wellness Policy Implementation Under the Healthy, Hunger-Free Kids Act of 2010: Summary of the Final Rule (2016). </a:t>
            </a:r>
            <a:r>
              <a:rPr lang="en-US" sz="1200" u="sng" dirty="0">
                <a:solidFill>
                  <a:srgbClr val="0000FF"/>
                </a:solidFill>
                <a:latin typeface="Century Gothic" panose="020B0502020202020204" pitchFamily="34" charset="0"/>
                <a:hlinkClick r:id="rId3"/>
              </a:rPr>
              <a:t>https://fns-prod.azureedge.net/sites/default/files/tn/LWPsummary_finalrule.pdf</a:t>
            </a:r>
            <a:r>
              <a:rPr lang="en-US" sz="1200" dirty="0">
                <a:solidFill>
                  <a:srgbClr val="0000FF"/>
                </a:solidFill>
                <a:latin typeface="Century Gothic" panose="020B0502020202020204" pitchFamily="34" charset="0"/>
              </a:rPr>
              <a:t>]</a:t>
            </a:r>
            <a:r>
              <a:rPr lang="en-US" sz="1200" dirty="0">
                <a:solidFill>
                  <a:schemeClr val="tx1"/>
                </a:solidFill>
                <a:latin typeface="Century Gothic" panose="020B0502020202020204" pitchFamily="34" charset="0"/>
              </a:rPr>
              <a:t> </a:t>
            </a:r>
            <a:endParaRPr lang="en-US" dirty="0"/>
          </a:p>
        </p:txBody>
      </p:sp>
      <p:sp>
        <p:nvSpPr>
          <p:cNvPr id="4" name="Slide Number Placeholder 3"/>
          <p:cNvSpPr>
            <a:spLocks noGrp="1"/>
          </p:cNvSpPr>
          <p:nvPr>
            <p:ph type="sldNum" sz="quarter" idx="5"/>
          </p:nvPr>
        </p:nvSpPr>
        <p:spPr/>
        <p:txBody>
          <a:bodyPr/>
          <a:lstStyle/>
          <a:p>
            <a:fld id="{EABDB61C-4391-4EFF-BFCB-4EAEF8C0053B}" type="slidenum">
              <a:rPr lang="en-US" smtClean="0"/>
              <a:t>7</a:t>
            </a:fld>
            <a:endParaRPr lang="en-US"/>
          </a:p>
        </p:txBody>
      </p:sp>
    </p:spTree>
    <p:extLst>
      <p:ext uri="{BB962C8B-B14F-4D97-AF65-F5344CB8AC3E}">
        <p14:creationId xmlns:p14="http://schemas.microsoft.com/office/powerpoint/2010/main" val="16745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helpful to understand the minimum standards required of SWPs by federal and state law. After we have a sense of those minimum standards, or floor requirements, we can examine our current LSWP to make sure it meets those standards and to identify opportunities to go beyond them in an effort to promote health and well-being.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Federal law requires that LSWPs, at minimum, include specific goals set for:</a:t>
            </a:r>
          </a:p>
          <a:p>
            <a:pPr marL="628650" lvl="1" indent="-171450">
              <a:buFont typeface="Arial" panose="020B0604020202020204" pitchFamily="34" charset="0"/>
              <a:buChar char="•"/>
            </a:pPr>
            <a:r>
              <a:rPr lang="en-US" dirty="0"/>
              <a:t>Nutrition promotion</a:t>
            </a:r>
          </a:p>
          <a:p>
            <a:pPr marL="628650" lvl="1" indent="-171450">
              <a:buFont typeface="Arial" panose="020B0604020202020204" pitchFamily="34" charset="0"/>
              <a:buChar char="•"/>
            </a:pPr>
            <a:r>
              <a:rPr lang="en-US" dirty="0"/>
              <a:t>Nutrition education</a:t>
            </a:r>
          </a:p>
          <a:p>
            <a:pPr marL="628650" lvl="1" indent="-171450">
              <a:buFont typeface="Arial" panose="020B0604020202020204" pitchFamily="34" charset="0"/>
              <a:buChar char="•"/>
            </a:pPr>
            <a:r>
              <a:rPr lang="en-US" dirty="0"/>
              <a:t>Physical activity</a:t>
            </a:r>
          </a:p>
          <a:p>
            <a:pPr marL="628650" lvl="1" indent="-171450">
              <a:buFont typeface="Arial" panose="020B0604020202020204" pitchFamily="34" charset="0"/>
              <a:buChar char="•"/>
            </a:pPr>
            <a:r>
              <a:rPr lang="en-US" dirty="0"/>
              <a:t>And other school-based activities that promote student wellness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determining these goals, local school districts are required to review and consider evidence based strategies. </a:t>
            </a:r>
          </a:p>
        </p:txBody>
      </p:sp>
      <p:sp>
        <p:nvSpPr>
          <p:cNvPr id="4" name="Slide Number Placeholder 3"/>
          <p:cNvSpPr>
            <a:spLocks noGrp="1"/>
          </p:cNvSpPr>
          <p:nvPr>
            <p:ph type="sldNum" sz="quarter" idx="5"/>
          </p:nvPr>
        </p:nvSpPr>
        <p:spPr/>
        <p:txBody>
          <a:bodyPr/>
          <a:lstStyle/>
          <a:p>
            <a:fld id="{EABDB61C-4391-4EFF-BFCB-4EAEF8C0053B}" type="slidenum">
              <a:rPr lang="en-US" smtClean="0"/>
              <a:t>8</a:t>
            </a:fld>
            <a:endParaRPr lang="en-US"/>
          </a:p>
        </p:txBody>
      </p:sp>
    </p:spTree>
    <p:extLst>
      <p:ext uri="{BB962C8B-B14F-4D97-AF65-F5344CB8AC3E}">
        <p14:creationId xmlns:p14="http://schemas.microsoft.com/office/powerpoint/2010/main" val="46333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LWSPs are required by federal law for all school districts (or LEAs) that participate in the National School Lunch Program and/or the School Breakfast Program. The LSWP must be established for all schools participating in these programs under their jurisdiction, including any private schools, religious private schools, and charter schools participating in the school meals programs. However, </a:t>
            </a:r>
            <a:r>
              <a:rPr lang="en-US" sz="1200" u="sng" kern="1200" dirty="0">
                <a:solidFill>
                  <a:schemeClr val="tx1"/>
                </a:solidFill>
                <a:effectLst/>
                <a:latin typeface="+mn-lt"/>
                <a:ea typeface="+mn-ea"/>
                <a:cs typeface="+mn-cs"/>
                <a:hlinkClick r:id="rId3"/>
              </a:rPr>
              <a:t>according to guidance from the USDA</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schools, including private and non-public charter schools, that do not participate in the school meals programs, may develop their own wellness policy . . . . Such schools are not required to follow the local school district’s LSWP.” [U.S. Department of Agriculture. Memo SP 24-2014: Local School Wellness Policy: Guidance and Q&amp;As (2017). </a:t>
            </a:r>
            <a:r>
              <a:rPr lang="en-US" sz="1200" u="sng" kern="1200" dirty="0">
                <a:solidFill>
                  <a:schemeClr val="tx1"/>
                </a:solidFill>
                <a:effectLst/>
                <a:latin typeface="+mn-lt"/>
                <a:ea typeface="+mn-ea"/>
                <a:cs typeface="+mn-cs"/>
                <a:hlinkClick r:id="rId3"/>
              </a:rPr>
              <a:t>https://fns-prod.azureedge.net/sites/default/files/cn/SP24-2017os.pdf</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 </a:t>
            </a:r>
            <a:r>
              <a:rPr lang="en-US" sz="1200" kern="1200" dirty="0" err="1">
                <a:solidFill>
                  <a:schemeClr val="tx1"/>
                </a:solidFill>
                <a:effectLst/>
                <a:latin typeface="+mn-lt"/>
                <a:ea typeface="+mn-ea"/>
                <a:cs typeface="+mn-cs"/>
              </a:rPr>
              <a:t>Dept</a:t>
            </a:r>
            <a:r>
              <a:rPr lang="en-US" sz="1200" kern="1200" dirty="0">
                <a:solidFill>
                  <a:schemeClr val="tx1"/>
                </a:solidFill>
                <a:effectLst/>
                <a:latin typeface="+mn-lt"/>
                <a:ea typeface="+mn-ea"/>
                <a:cs typeface="+mn-cs"/>
              </a:rPr>
              <a:t> of Education suggests that you can look at a LSWP as a tool that can be wielded to “promote student wellness, prevent and reduce childhood obesity, and provide assurance that school meal nutrition guidelines meet the minimum federal school meal standards.”</a:t>
            </a:r>
            <a:r>
              <a:rPr lang="en-US" sz="1200" kern="1200" baseline="300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[California Department of Education. Local School Wellness Policy (2019). </a:t>
            </a:r>
            <a:r>
              <a:rPr lang="es-MX" sz="1200" kern="1200" baseline="0" dirty="0">
                <a:solidFill>
                  <a:schemeClr val="tx1"/>
                </a:solidFill>
                <a:effectLst/>
                <a:latin typeface="+mn-lt"/>
                <a:ea typeface="+mn-ea"/>
                <a:cs typeface="+mn-cs"/>
                <a:hlinkClick r:id="rId4"/>
              </a:rPr>
              <a:t>https://www.cde.ca.gov/ls/nu/he/wellness.asp</a:t>
            </a:r>
            <a:r>
              <a:rPr lang="es-MX" sz="1200" kern="1200" baseline="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presentation is designed to help us understand not only what a local school wellness policy is, but also to help identify opportunities to support improvements to existing SWPs that promote student health and well-being, whether that’s adding new language to a LSWP or simply doing a better job of implementing and enforcing the LSWP as it’s currently written.</a:t>
            </a:r>
          </a:p>
        </p:txBody>
      </p:sp>
      <p:sp>
        <p:nvSpPr>
          <p:cNvPr id="4" name="Slide Number Placeholder 3"/>
          <p:cNvSpPr>
            <a:spLocks noGrp="1"/>
          </p:cNvSpPr>
          <p:nvPr>
            <p:ph type="sldNum" sz="quarter" idx="5"/>
          </p:nvPr>
        </p:nvSpPr>
        <p:spPr/>
        <p:txBody>
          <a:bodyPr/>
          <a:lstStyle/>
          <a:p>
            <a:fld id="{EABDB61C-4391-4EFF-BFCB-4EAEF8C0053B}" type="slidenum">
              <a:rPr lang="en-US" smtClean="0"/>
              <a:t>9</a:t>
            </a:fld>
            <a:endParaRPr lang="en-US"/>
          </a:p>
        </p:txBody>
      </p:sp>
    </p:spTree>
    <p:extLst>
      <p:ext uri="{BB962C8B-B14F-4D97-AF65-F5344CB8AC3E}">
        <p14:creationId xmlns:p14="http://schemas.microsoft.com/office/powerpoint/2010/main" val="362643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Title Large Body">
    <p:spTree>
      <p:nvGrpSpPr>
        <p:cNvPr id="1" name=""/>
        <p:cNvGrpSpPr/>
        <p:nvPr/>
      </p:nvGrpSpPr>
      <p:grpSpPr>
        <a:xfrm>
          <a:off x="0" y="0"/>
          <a:ext cx="0" cy="0"/>
          <a:chOff x="0" y="0"/>
          <a:chExt cx="0" cy="0"/>
        </a:xfrm>
      </p:grpSpPr>
      <p:sp>
        <p:nvSpPr>
          <p:cNvPr id="3"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4"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5" name="Content Placeholder 5"/>
          <p:cNvSpPr>
            <a:spLocks noGrp="1"/>
          </p:cNvSpPr>
          <p:nvPr>
            <p:ph sz="quarter" idx="15"/>
          </p:nvPr>
        </p:nvSpPr>
        <p:spPr>
          <a:xfrm>
            <a:off x="601248" y="6199187"/>
            <a:ext cx="10968318" cy="573087"/>
          </a:xfrm>
          <a:prstGeom prst="rect">
            <a:avLst/>
          </a:prstGeom>
        </p:spPr>
        <p:txBody>
          <a:bodyPr anchor="b">
            <a:normAutofit/>
          </a:bodyPr>
          <a:lstStyle>
            <a:lvl1pPr>
              <a:lnSpc>
                <a:spcPct val="100000"/>
              </a:lnSpc>
              <a:defRPr lang="en-US" sz="1000" dirty="0">
                <a:latin typeface="Century Gothic" panose="020B0502020202020204" pitchFamily="34" charset="0"/>
              </a:defRPr>
            </a:lvl1pPr>
          </a:lstStyle>
          <a:p>
            <a:pPr marL="0" lvl="0" indent="0">
              <a:spcBef>
                <a:spcPts val="0"/>
              </a:spcBef>
              <a:buClr>
                <a:srgbClr val="F48024"/>
              </a:buClr>
              <a:buNone/>
            </a:pPr>
            <a:endParaRPr lang="en-US" dirty="0"/>
          </a:p>
        </p:txBody>
      </p:sp>
    </p:spTree>
    <p:extLst>
      <p:ext uri="{BB962C8B-B14F-4D97-AF65-F5344CB8AC3E}">
        <p14:creationId xmlns:p14="http://schemas.microsoft.com/office/powerpoint/2010/main" val="154726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248840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122147"/>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296501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122147"/>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575733" y="1607419"/>
            <a:ext cx="11006667"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65188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Templa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0CE677C-D6F8-4F53-8E36-9D8015F41BAD}"/>
              </a:ext>
            </a:extLst>
          </p:cNvPr>
          <p:cNvSpPr>
            <a:spLocks/>
          </p:cNvSpPr>
          <p:nvPr userDrawn="1"/>
        </p:nvSpPr>
        <p:spPr bwMode="auto">
          <a:xfrm>
            <a:off x="4860099" y="245037"/>
            <a:ext cx="6751528" cy="1143000"/>
          </a:xfrm>
          <a:prstGeom prst="rect">
            <a:avLst/>
          </a:prstGeom>
          <a:solidFill>
            <a:srgbClr val="F15922"/>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APPENDIX</a:t>
            </a:r>
          </a:p>
        </p:txBody>
      </p:sp>
      <p:sp>
        <p:nvSpPr>
          <p:cNvPr id="6" name="Content Placeholder 2"/>
          <p:cNvSpPr>
            <a:spLocks noGrp="1"/>
          </p:cNvSpPr>
          <p:nvPr>
            <p:ph idx="1"/>
          </p:nvPr>
        </p:nvSpPr>
        <p:spPr>
          <a:xfrm>
            <a:off x="4859338" y="1607419"/>
            <a:ext cx="6723062" cy="4581625"/>
          </a:xfrm>
          <a:prstGeom prst="rect">
            <a:avLst/>
          </a:prstGeom>
        </p:spPr>
        <p:txBody>
          <a:bodyPr>
            <a:normAutofit/>
          </a:bodyPr>
          <a:lstStyle>
            <a:lvl1pPr>
              <a:lnSpc>
                <a:spcPct val="100000"/>
              </a:lnSpc>
              <a:spcBef>
                <a:spcPts val="1200"/>
              </a:spcBef>
              <a:spcAft>
                <a:spcPts val="1200"/>
              </a:spcAft>
              <a:defRPr lang="en-US" sz="3200" dirty="0">
                <a:solidFill>
                  <a:srgbClr val="122147"/>
                </a:solidFill>
              </a:defRPr>
            </a:lvl1pPr>
            <a:lvl2pPr>
              <a:lnSpc>
                <a:spcPct val="100000"/>
              </a:lnSpc>
              <a:spcBef>
                <a:spcPts val="1200"/>
              </a:spcBef>
              <a:spcAft>
                <a:spcPts val="1200"/>
              </a:spcAft>
              <a:defRPr lang="en-US" sz="2800" dirty="0">
                <a:solidFill>
                  <a:srgbClr val="122147"/>
                </a:solidFill>
              </a:defRPr>
            </a:lvl2pPr>
            <a:lvl3pPr>
              <a:lnSpc>
                <a:spcPct val="100000"/>
              </a:lnSpc>
              <a:spcBef>
                <a:spcPts val="1200"/>
              </a:spcBef>
              <a:spcAft>
                <a:spcPts val="1200"/>
              </a:spcAft>
              <a:defRPr lang="en-US" sz="2400" dirty="0">
                <a:solidFill>
                  <a:srgbClr val="122147"/>
                </a:solidFill>
              </a:defRPr>
            </a:lvl3pPr>
            <a:lvl4pPr>
              <a:lnSpc>
                <a:spcPct val="100000"/>
              </a:lnSpc>
              <a:spcBef>
                <a:spcPts val="1200"/>
              </a:spcBef>
              <a:spcAft>
                <a:spcPts val="1200"/>
              </a:spcAft>
              <a:defRPr lang="en-US" sz="2000" dirty="0">
                <a:solidFill>
                  <a:srgbClr val="122147"/>
                </a:solidFill>
              </a:defRPr>
            </a:lvl4pPr>
            <a:lvl5pPr>
              <a:lnSpc>
                <a:spcPct val="100000"/>
              </a:lnSpc>
              <a:spcBef>
                <a:spcPts val="1200"/>
              </a:spcBef>
              <a:spcAft>
                <a:spcPts val="1200"/>
              </a:spcAft>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8" name="Picture 7">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246" y="2353837"/>
            <a:ext cx="2993590" cy="2150325"/>
          </a:xfrm>
          <a:prstGeom prst="rect">
            <a:avLst/>
          </a:prstGeom>
        </p:spPr>
      </p:pic>
    </p:spTree>
    <p:extLst>
      <p:ext uri="{BB962C8B-B14F-4D97-AF65-F5344CB8AC3E}">
        <p14:creationId xmlns:p14="http://schemas.microsoft.com/office/powerpoint/2010/main" val="49767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229190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_option 1">
    <p:spTree>
      <p:nvGrpSpPr>
        <p:cNvPr id="1" name=""/>
        <p:cNvGrpSpPr/>
        <p:nvPr/>
      </p:nvGrpSpPr>
      <p:grpSpPr>
        <a:xfrm>
          <a:off x="0" y="0"/>
          <a:ext cx="0" cy="0"/>
          <a:chOff x="0" y="0"/>
          <a:chExt cx="0" cy="0"/>
        </a:xfrm>
      </p:grpSpPr>
      <p:sp>
        <p:nvSpPr>
          <p:cNvPr id="7"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8" name="Text Placeholder 4"/>
          <p:cNvSpPr>
            <a:spLocks noGrp="1"/>
          </p:cNvSpPr>
          <p:nvPr>
            <p:ph type="body" sz="quarter" idx="11"/>
          </p:nvPr>
        </p:nvSpPr>
        <p:spPr>
          <a:xfrm>
            <a:off x="4301132" y="3060834"/>
            <a:ext cx="7052668" cy="2501767"/>
          </a:xfrm>
          <a:prstGeom prst="rect">
            <a:avLst/>
          </a:prstGeom>
        </p:spPr>
        <p:txBody>
          <a:bodyPr anchor="b"/>
          <a:lstStyle>
            <a:lvl1pPr marL="0" indent="0" algn="r">
              <a:spcBef>
                <a:spcPts val="0"/>
              </a:spcBef>
              <a:buFontTx/>
              <a:buNone/>
              <a:defRPr sz="3600" b="1" baseline="0">
                <a:solidFill>
                  <a:srgbClr val="052049"/>
                </a:solidFill>
                <a:latin typeface="+mn-lt"/>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12" name="Text Placeholder 4"/>
          <p:cNvSpPr>
            <a:spLocks noGrp="1"/>
          </p:cNvSpPr>
          <p:nvPr>
            <p:ph type="body" sz="quarter" idx="12"/>
          </p:nvPr>
        </p:nvSpPr>
        <p:spPr>
          <a:xfrm>
            <a:off x="4301132" y="5597678"/>
            <a:ext cx="7052667" cy="1194391"/>
          </a:xfrm>
          <a:prstGeom prst="rect">
            <a:avLst/>
          </a:prstGeom>
        </p:spPr>
        <p:txBody>
          <a:bodyPr/>
          <a:lstStyle>
            <a:lvl1pPr marL="0" indent="0" algn="r">
              <a:spcBef>
                <a:spcPts val="0"/>
              </a:spcBef>
              <a:buFontTx/>
              <a:buNone/>
              <a:defRPr lang="en-US" sz="3200" b="1" kern="1200" dirty="0">
                <a:solidFill>
                  <a:srgbClr val="178CCB"/>
                </a:solidFill>
                <a:latin typeface="+mn-lt"/>
                <a:ea typeface="+mn-ea"/>
                <a:cs typeface="+mn-cs"/>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pic>
        <p:nvPicPr>
          <p:cNvPr id="6" name="Picture 5" descr="U:\Artwork\Graphics by Topic Areas\Food - markets - gardens\spot-fresh-produce-carrot-water-apple.png">
            <a:extLst>
              <a:ext uri="{FF2B5EF4-FFF2-40B4-BE49-F238E27FC236}">
                <a16:creationId xmlns:a16="http://schemas.microsoft.com/office/drawing/2014/main" id="{8EE30955-EDF1-4EA9-845B-5EC38F8B04F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602" y="5075926"/>
            <a:ext cx="2713041" cy="1782074"/>
          </a:xfrm>
          <a:prstGeom prst="rect">
            <a:avLst/>
          </a:prstGeom>
          <a:noFill/>
          <a:ln>
            <a:noFill/>
          </a:ln>
        </p:spPr>
      </p:pic>
      <p:pic>
        <p:nvPicPr>
          <p:cNvPr id="10" name="Picture 9">
            <a:extLst>
              <a:ext uri="{FF2B5EF4-FFF2-40B4-BE49-F238E27FC236}">
                <a16:creationId xmlns:a16="http://schemas.microsoft.com/office/drawing/2014/main" id="{4608E2A8-3C63-4CD2-BBD3-BBE4BB896C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746" y="2890524"/>
            <a:ext cx="2993590" cy="2150325"/>
          </a:xfrm>
          <a:prstGeom prst="rect">
            <a:avLst/>
          </a:prstGeom>
        </p:spPr>
      </p:pic>
    </p:spTree>
    <p:extLst>
      <p:ext uri="{BB962C8B-B14F-4D97-AF65-F5344CB8AC3E}">
        <p14:creationId xmlns:p14="http://schemas.microsoft.com/office/powerpoint/2010/main" val="64103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3003082"/>
            <a:ext cx="10972800" cy="3272589"/>
          </a:xfrm>
          <a:prstGeom prst="rect">
            <a:avLst/>
          </a:prstGeom>
        </p:spPr>
        <p:txBody>
          <a:bodyPr>
            <a:normAutofit/>
          </a:bodyPr>
          <a:lstStyle>
            <a:lvl1pPr>
              <a:spcBef>
                <a:spcPts val="0"/>
              </a:spcBef>
              <a:buClr>
                <a:srgbClr val="122147"/>
              </a:buClr>
              <a:defRPr>
                <a:solidFill>
                  <a:srgbClr val="122147"/>
                </a:solidFill>
              </a:defRPr>
            </a:lvl1pPr>
            <a:lvl2pPr>
              <a:spcBef>
                <a:spcPts val="0"/>
              </a:spcBef>
              <a:buClr>
                <a:srgbClr val="122147"/>
              </a:buClr>
              <a:defRPr>
                <a:solidFill>
                  <a:srgbClr val="122147"/>
                </a:solidFill>
              </a:defRPr>
            </a:lvl2pPr>
            <a:lvl3pPr>
              <a:spcBef>
                <a:spcPts val="0"/>
              </a:spcBef>
              <a:buClr>
                <a:srgbClr val="122147"/>
              </a:buClr>
              <a:defRPr>
                <a:solidFill>
                  <a:srgbClr val="122147"/>
                </a:solidFill>
              </a:defRPr>
            </a:lvl3pPr>
            <a:lvl4pPr>
              <a:spcBef>
                <a:spcPts val="0"/>
              </a:spcBef>
              <a:buClr>
                <a:srgbClr val="122147"/>
              </a:buClr>
              <a:defRPr>
                <a:solidFill>
                  <a:srgbClr val="122147"/>
                </a:solidFill>
              </a:defRPr>
            </a:lvl4pPr>
            <a:lvl5pPr>
              <a:spcBef>
                <a:spcPts val="0"/>
              </a:spcBef>
              <a:buClr>
                <a:srgbClr val="122147"/>
              </a:buClr>
              <a:defRPr>
                <a:solidFill>
                  <a:srgbClr val="1221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marL="0" indent="0">
              <a:spcBef>
                <a:spcPts val="0"/>
              </a:spcBef>
              <a:buNone/>
              <a:defRPr sz="1000">
                <a:latin typeface="Century Gothic" panose="020B0502020202020204" pitchFamily="34" charset="0"/>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endParaRPr lang="en-US" dirty="0"/>
          </a:p>
        </p:txBody>
      </p:sp>
    </p:spTree>
    <p:extLst>
      <p:ext uri="{BB962C8B-B14F-4D97-AF65-F5344CB8AC3E}">
        <p14:creationId xmlns:p14="http://schemas.microsoft.com/office/powerpoint/2010/main" val="420106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3" name="Content Placeholder 2"/>
          <p:cNvSpPr>
            <a:spLocks noGrp="1"/>
          </p:cNvSpPr>
          <p:nvPr>
            <p:ph idx="1"/>
          </p:nvPr>
        </p:nvSpPr>
        <p:spPr>
          <a:xfrm>
            <a:off x="609600" y="3003082"/>
            <a:ext cx="10972800" cy="3272589"/>
          </a:xfrm>
          <a:prstGeom prst="rect">
            <a:avLst/>
          </a:prstGeom>
        </p:spPr>
        <p:txBody>
          <a:bodyPr>
            <a:normAutofit/>
          </a:bodyPr>
          <a:lstStyle>
            <a:lvl1pPr>
              <a:spcBef>
                <a:spcPts val="0"/>
              </a:spcBef>
              <a:buClr>
                <a:srgbClr val="122147"/>
              </a:buClr>
              <a:defRPr>
                <a:solidFill>
                  <a:srgbClr val="122147"/>
                </a:solidFill>
              </a:defRPr>
            </a:lvl1pPr>
            <a:lvl2pPr>
              <a:spcBef>
                <a:spcPts val="0"/>
              </a:spcBef>
              <a:buClr>
                <a:srgbClr val="122147"/>
              </a:buClr>
              <a:defRPr>
                <a:solidFill>
                  <a:srgbClr val="122147"/>
                </a:solidFill>
              </a:defRPr>
            </a:lvl2pPr>
            <a:lvl3pPr>
              <a:spcBef>
                <a:spcPts val="0"/>
              </a:spcBef>
              <a:buClr>
                <a:srgbClr val="122147"/>
              </a:buClr>
              <a:defRPr>
                <a:solidFill>
                  <a:srgbClr val="122147"/>
                </a:solidFill>
              </a:defRPr>
            </a:lvl3pPr>
            <a:lvl4pPr>
              <a:spcBef>
                <a:spcPts val="0"/>
              </a:spcBef>
              <a:buClr>
                <a:srgbClr val="122147"/>
              </a:buClr>
              <a:defRPr>
                <a:solidFill>
                  <a:srgbClr val="122147"/>
                </a:solidFill>
              </a:defRPr>
            </a:lvl4pPr>
            <a:lvl5pPr>
              <a:spcBef>
                <a:spcPts val="0"/>
              </a:spcBef>
              <a:buClr>
                <a:srgbClr val="122147"/>
              </a:buClr>
              <a:defRPr>
                <a:solidFill>
                  <a:srgbClr val="1221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marL="0" indent="0">
              <a:spcBef>
                <a:spcPts val="0"/>
              </a:spcBef>
              <a:buNone/>
              <a:defRPr sz="1000">
                <a:latin typeface="Century Gothic" panose="020B0502020202020204" pitchFamily="34" charset="0"/>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endParaRPr lang="en-US" dirty="0"/>
          </a:p>
        </p:txBody>
      </p:sp>
      <p:pic>
        <p:nvPicPr>
          <p:cNvPr id="5" name="Picture 4">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6" name="Picture 5">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8" name="Picture 7"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138729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_option 1">
    <p:spTree>
      <p:nvGrpSpPr>
        <p:cNvPr id="1" name=""/>
        <p:cNvGrpSpPr/>
        <p:nvPr/>
      </p:nvGrpSpPr>
      <p:grpSpPr>
        <a:xfrm>
          <a:off x="0" y="0"/>
          <a:ext cx="0" cy="0"/>
          <a:chOff x="0" y="0"/>
          <a:chExt cx="0" cy="0"/>
        </a:xfrm>
      </p:grpSpPr>
      <p:sp>
        <p:nvSpPr>
          <p:cNvPr id="2"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
        <p:nvSpPr>
          <p:cNvPr id="4" name="Text Placeholder 2"/>
          <p:cNvSpPr>
            <a:spLocks noGrp="1"/>
          </p:cNvSpPr>
          <p:nvPr>
            <p:ph type="body" idx="1"/>
          </p:nvPr>
        </p:nvSpPr>
        <p:spPr>
          <a:xfrm>
            <a:off x="609600" y="2847472"/>
            <a:ext cx="5386917" cy="639762"/>
          </a:xfrm>
          <a:prstGeom prst="rect">
            <a:avLst/>
          </a:prstGeom>
        </p:spPr>
        <p:txBody>
          <a:bodyPr anchor="b">
            <a:normAutofit/>
          </a:bodyPr>
          <a:lstStyle>
            <a:lvl1pPr>
              <a:defRPr lang="en-US" sz="3200" b="1" dirty="0">
                <a:solidFill>
                  <a:srgbClr val="052049"/>
                </a:solidFill>
              </a:defRPr>
            </a:lvl1pPr>
          </a:lstStyle>
          <a:p>
            <a:pPr marL="0" lvl="0" indent="0">
              <a:buNone/>
            </a:pPr>
            <a:r>
              <a:rPr lang="en-US" dirty="0"/>
              <a:t>Click to edit Master text styles</a:t>
            </a:r>
          </a:p>
        </p:txBody>
      </p:sp>
      <p:sp>
        <p:nvSpPr>
          <p:cNvPr id="5" name="Content Placeholder 3"/>
          <p:cNvSpPr>
            <a:spLocks noGrp="1"/>
          </p:cNvSpPr>
          <p:nvPr>
            <p:ph sz="half" idx="2"/>
          </p:nvPr>
        </p:nvSpPr>
        <p:spPr>
          <a:xfrm>
            <a:off x="609600" y="3598359"/>
            <a:ext cx="5386917" cy="2917941"/>
          </a:xfrm>
          <a:prstGeom prst="rect">
            <a:avLst/>
          </a:prstGeom>
        </p:spPr>
        <p:txBody>
          <a:bodyPr>
            <a:normAutofit/>
          </a:bodyPr>
          <a:lstStyle>
            <a:lvl1pPr>
              <a:defRPr lang="en-US" sz="2800" dirty="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lvl="0">
              <a:spcBef>
                <a:spcPts val="0"/>
              </a:spcBef>
              <a:buClr>
                <a:srgbClr val="122147"/>
              </a:buClr>
            </a:pPr>
            <a:r>
              <a:rPr lang="en-US" dirty="0"/>
              <a:t>Click to edit Master text styles</a:t>
            </a:r>
          </a:p>
          <a:p>
            <a:pPr lvl="1">
              <a:spcBef>
                <a:spcPts val="0"/>
              </a:spcBef>
              <a:buClr>
                <a:srgbClr val="122147"/>
              </a:buClr>
            </a:pPr>
            <a:r>
              <a:rPr lang="en-US" dirty="0"/>
              <a:t>Second level</a:t>
            </a:r>
          </a:p>
          <a:p>
            <a:pPr lvl="2">
              <a:spcBef>
                <a:spcPts val="0"/>
              </a:spcBef>
              <a:buClr>
                <a:srgbClr val="122147"/>
              </a:buClr>
            </a:pPr>
            <a:r>
              <a:rPr lang="en-US" dirty="0"/>
              <a:t>Third level</a:t>
            </a:r>
          </a:p>
          <a:p>
            <a:pPr lvl="3">
              <a:spcBef>
                <a:spcPts val="0"/>
              </a:spcBef>
              <a:buClr>
                <a:srgbClr val="122147"/>
              </a:buClr>
            </a:pPr>
            <a:r>
              <a:rPr lang="en-US" dirty="0"/>
              <a:t>Fourth level</a:t>
            </a:r>
          </a:p>
          <a:p>
            <a:pPr lvl="4">
              <a:spcBef>
                <a:spcPts val="0"/>
              </a:spcBef>
              <a:buClr>
                <a:srgbClr val="122147"/>
              </a:buClr>
            </a:pPr>
            <a:r>
              <a:rPr lang="en-US" dirty="0"/>
              <a:t>Fifth level</a:t>
            </a:r>
          </a:p>
        </p:txBody>
      </p:sp>
      <p:sp>
        <p:nvSpPr>
          <p:cNvPr id="6" name="Text Placeholder 4"/>
          <p:cNvSpPr>
            <a:spLocks noGrp="1"/>
          </p:cNvSpPr>
          <p:nvPr>
            <p:ph type="body" sz="quarter" idx="3"/>
          </p:nvPr>
        </p:nvSpPr>
        <p:spPr>
          <a:xfrm>
            <a:off x="6193368" y="2847472"/>
            <a:ext cx="5389033"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6193368" y="3598359"/>
            <a:ext cx="5389033" cy="2917941"/>
          </a:xfrm>
          <a:prstGeom prst="rect">
            <a:avLst/>
          </a:prstGeom>
        </p:spPr>
        <p:txBody>
          <a:bodyPr>
            <a:normAutofit/>
          </a:bodyPr>
          <a:lstStyle>
            <a:lvl1pPr>
              <a:defRPr lang="en-US" sz="2800" dirty="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lvl="0">
              <a:spcBef>
                <a:spcPts val="0"/>
              </a:spcBef>
              <a:buClr>
                <a:srgbClr val="122147"/>
              </a:buClr>
            </a:pPr>
            <a:r>
              <a:rPr lang="en-US" dirty="0"/>
              <a:t>Click to edit Master text styles</a:t>
            </a:r>
          </a:p>
          <a:p>
            <a:pPr lvl="1">
              <a:spcBef>
                <a:spcPts val="0"/>
              </a:spcBef>
              <a:buClr>
                <a:srgbClr val="122147"/>
              </a:buClr>
            </a:pPr>
            <a:r>
              <a:rPr lang="en-US" dirty="0"/>
              <a:t>Second level</a:t>
            </a:r>
          </a:p>
          <a:p>
            <a:pPr lvl="2">
              <a:spcBef>
                <a:spcPts val="0"/>
              </a:spcBef>
              <a:buClr>
                <a:srgbClr val="122147"/>
              </a:buClr>
            </a:pPr>
            <a:r>
              <a:rPr lang="en-US" dirty="0"/>
              <a:t>Third level</a:t>
            </a:r>
          </a:p>
          <a:p>
            <a:pPr lvl="3">
              <a:spcBef>
                <a:spcPts val="0"/>
              </a:spcBef>
              <a:buClr>
                <a:srgbClr val="122147"/>
              </a:buClr>
            </a:pPr>
            <a:r>
              <a:rPr lang="en-US" dirty="0"/>
              <a:t>Fourth level</a:t>
            </a:r>
          </a:p>
          <a:p>
            <a:pPr lvl="4">
              <a:spcBef>
                <a:spcPts val="0"/>
              </a:spcBef>
              <a:buClr>
                <a:srgbClr val="122147"/>
              </a:buClr>
            </a:pPr>
            <a:r>
              <a:rPr lang="en-US" dirty="0"/>
              <a:t>Fifth level</a:t>
            </a:r>
          </a:p>
        </p:txBody>
      </p:sp>
    </p:spTree>
    <p:extLst>
      <p:ext uri="{BB962C8B-B14F-4D97-AF65-F5344CB8AC3E}">
        <p14:creationId xmlns:p14="http://schemas.microsoft.com/office/powerpoint/2010/main" val="727058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mphasis - dark blu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0520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177409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vyTitle Large Body">
    <p:spTree>
      <p:nvGrpSpPr>
        <p:cNvPr id="1" name=""/>
        <p:cNvGrpSpPr/>
        <p:nvPr/>
      </p:nvGrpSpPr>
      <p:grpSpPr>
        <a:xfrm>
          <a:off x="0" y="0"/>
          <a:ext cx="0" cy="0"/>
          <a:chOff x="0" y="0"/>
          <a:chExt cx="0" cy="0"/>
        </a:xfrm>
      </p:grpSpPr>
      <p:sp>
        <p:nvSpPr>
          <p:cNvPr id="3"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
        <p:nvSpPr>
          <p:cNvPr id="4"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5" name="Content Placeholder 5"/>
          <p:cNvSpPr>
            <a:spLocks noGrp="1"/>
          </p:cNvSpPr>
          <p:nvPr>
            <p:ph sz="quarter" idx="15"/>
          </p:nvPr>
        </p:nvSpPr>
        <p:spPr>
          <a:xfrm>
            <a:off x="601248" y="6199187"/>
            <a:ext cx="10968318" cy="573087"/>
          </a:xfrm>
          <a:prstGeom prst="rect">
            <a:avLst/>
          </a:prstGeom>
        </p:spPr>
        <p:txBody>
          <a:bodyPr anchor="b">
            <a:normAutofit/>
          </a:bodyPr>
          <a:lstStyle>
            <a:lvl1pPr>
              <a:lnSpc>
                <a:spcPct val="100000"/>
              </a:lnSpc>
              <a:defRPr lang="en-US" sz="1000" dirty="0">
                <a:latin typeface="Century Gothic" panose="020B0502020202020204" pitchFamily="34" charset="0"/>
              </a:defRPr>
            </a:lvl1pPr>
          </a:lstStyle>
          <a:p>
            <a:pPr marL="0" lvl="0" indent="0">
              <a:spcBef>
                <a:spcPts val="0"/>
              </a:spcBef>
              <a:buClr>
                <a:srgbClr val="F48024"/>
              </a:buClr>
              <a:buNone/>
            </a:pPr>
            <a:endParaRPr lang="en-US" dirty="0"/>
          </a:p>
        </p:txBody>
      </p:sp>
      <p:pic>
        <p:nvPicPr>
          <p:cNvPr id="6" name="Picture 5">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7" name="Picture 6">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8" name="Picture 7"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1717933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mphasis - bright blu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178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62766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mphasis - orange">
    <p:spTree>
      <p:nvGrpSpPr>
        <p:cNvPr id="1" name=""/>
        <p:cNvGrpSpPr/>
        <p:nvPr/>
      </p:nvGrpSpPr>
      <p:grpSpPr>
        <a:xfrm>
          <a:off x="0" y="0"/>
          <a:ext cx="0" cy="0"/>
          <a:chOff x="0" y="0"/>
          <a:chExt cx="0" cy="0"/>
        </a:xfrm>
      </p:grpSpPr>
      <p:sp>
        <p:nvSpPr>
          <p:cNvPr id="3" name="Rectangle 2"/>
          <p:cNvSpPr/>
          <p:nvPr userDrawn="1"/>
        </p:nvSpPr>
        <p:spPr>
          <a:xfrm>
            <a:off x="-203200" y="-152400"/>
            <a:ext cx="12700000" cy="7162800"/>
          </a:xfrm>
          <a:prstGeom prst="rect">
            <a:avLst/>
          </a:prstGeom>
          <a:solidFill>
            <a:srgbClr val="F48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4"/>
          <p:cNvSpPr>
            <a:spLocks noGrp="1"/>
          </p:cNvSpPr>
          <p:nvPr>
            <p:ph type="body" sz="quarter" idx="10"/>
          </p:nvPr>
        </p:nvSpPr>
        <p:spPr>
          <a:xfrm>
            <a:off x="1117600" y="2514600"/>
            <a:ext cx="10261600" cy="1828800"/>
          </a:xfrm>
          <a:prstGeom prst="rect">
            <a:avLst/>
          </a:prstGeom>
        </p:spPr>
        <p:txBody>
          <a:bodyPr>
            <a:normAutofit/>
          </a:bodyPr>
          <a:lstStyle>
            <a:lvl1pPr marL="0" indent="0">
              <a:buFontTx/>
              <a:buNone/>
              <a:defRPr sz="6000" b="1"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12754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406400" y="4220730"/>
            <a:ext cx="9855200" cy="1194391"/>
          </a:xfrm>
          <a:prstGeom prst="rect">
            <a:avLst/>
          </a:prstGeom>
        </p:spPr>
        <p:txBody>
          <a:bodyPr anchor="b"/>
          <a:lstStyle>
            <a:lvl1pPr marL="0" indent="0" algn="l">
              <a:spcBef>
                <a:spcPts val="0"/>
              </a:spcBef>
              <a:buFontTx/>
              <a:buNone/>
              <a:defRPr sz="3600" b="1" baseline="0">
                <a:solidFill>
                  <a:srgbClr val="052049"/>
                </a:solidFill>
                <a:latin typeface="+mn-lt"/>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5" name="Text Placeholder 4"/>
          <p:cNvSpPr>
            <a:spLocks noGrp="1"/>
          </p:cNvSpPr>
          <p:nvPr>
            <p:ph type="body" sz="quarter" idx="11"/>
          </p:nvPr>
        </p:nvSpPr>
        <p:spPr>
          <a:xfrm>
            <a:off x="406400" y="5422605"/>
            <a:ext cx="9855200" cy="1194391"/>
          </a:xfrm>
          <a:prstGeom prst="rect">
            <a:avLst/>
          </a:prstGeom>
        </p:spPr>
        <p:txBody>
          <a:bodyPr/>
          <a:lstStyle>
            <a:lvl1pPr marL="0" indent="0" algn="l">
              <a:spcBef>
                <a:spcPts val="0"/>
              </a:spcBef>
              <a:buFontTx/>
              <a:buNone/>
              <a:defRPr lang="en-US" sz="3200" b="1" kern="1200" dirty="0">
                <a:solidFill>
                  <a:srgbClr val="178CCB"/>
                </a:solidFill>
                <a:latin typeface="+mn-lt"/>
                <a:ea typeface="+mn-ea"/>
                <a:cs typeface="+mn-cs"/>
              </a:defRPr>
            </a:lvl1pPr>
            <a:lvl2pPr marL="457200" indent="0" algn="l">
              <a:spcBef>
                <a:spcPts val="0"/>
              </a:spcBef>
              <a:buFontTx/>
              <a:buNone/>
              <a:defRPr sz="2400">
                <a:solidFill>
                  <a:srgbClr val="7B7730"/>
                </a:solidFill>
              </a:defRPr>
            </a:lvl2pPr>
            <a:lvl3pPr marL="914400" indent="0" algn="r">
              <a:buFontTx/>
              <a:buNone/>
              <a:defRPr/>
            </a:lvl3pPr>
            <a:lvl4pPr marL="1371600" indent="0" algn="r">
              <a:buFontTx/>
              <a:buNone/>
              <a:defRPr/>
            </a:lvl4pPr>
            <a:lvl5pPr marL="1828800" indent="0" algn="r">
              <a:buFontTx/>
              <a:buNone/>
              <a:defRPr/>
            </a:lvl5pPr>
          </a:lstStyle>
          <a:p>
            <a:pPr lvl="0"/>
            <a:endParaRPr lang="en-US" dirty="0"/>
          </a:p>
        </p:txBody>
      </p:sp>
      <p:sp>
        <p:nvSpPr>
          <p:cNvPr id="6" name="Title 1"/>
          <p:cNvSpPr>
            <a:spLocks noGrp="1"/>
          </p:cNvSpPr>
          <p:nvPr>
            <p:ph type="title"/>
          </p:nvPr>
        </p:nvSpPr>
        <p:spPr>
          <a:xfrm>
            <a:off x="1136850" y="587141"/>
            <a:ext cx="10445549" cy="1174282"/>
          </a:xfrm>
          <a:prstGeom prst="rect">
            <a:avLst/>
          </a:prstGeom>
        </p:spPr>
        <p:txBody>
          <a:bodyPr anchor="ctr">
            <a:normAutofit/>
          </a:bodyPr>
          <a:lstStyle>
            <a:lvl1pPr>
              <a:defRPr sz="4800" baseline="0">
                <a:solidFill>
                  <a:srgbClr val="052049"/>
                </a:solidFill>
                <a:effectLst/>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94304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lue Title Large Body">
    <p:spTree>
      <p:nvGrpSpPr>
        <p:cNvPr id="1" name=""/>
        <p:cNvGrpSpPr/>
        <p:nvPr/>
      </p:nvGrpSpPr>
      <p:grpSpPr>
        <a:xfrm>
          <a:off x="0" y="0"/>
          <a:ext cx="0" cy="0"/>
          <a:chOff x="0" y="0"/>
          <a:chExt cx="0" cy="0"/>
        </a:xfrm>
      </p:grpSpPr>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9"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Tree>
    <p:extLst>
      <p:ext uri="{BB962C8B-B14F-4D97-AF65-F5344CB8AC3E}">
        <p14:creationId xmlns:p14="http://schemas.microsoft.com/office/powerpoint/2010/main" val="170196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Blue Title Large Body">
    <p:spTree>
      <p:nvGrpSpPr>
        <p:cNvPr id="1" name=""/>
        <p:cNvGrpSpPr/>
        <p:nvPr/>
      </p:nvGrpSpPr>
      <p:grpSpPr>
        <a:xfrm>
          <a:off x="0" y="0"/>
          <a:ext cx="0" cy="0"/>
          <a:chOff x="0" y="0"/>
          <a:chExt cx="0" cy="0"/>
        </a:xfrm>
      </p:grpSpPr>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9" name="Content Placeholder 2"/>
          <p:cNvSpPr>
            <a:spLocks noGrp="1"/>
          </p:cNvSpPr>
          <p:nvPr>
            <p:ph idx="1"/>
          </p:nvPr>
        </p:nvSpPr>
        <p:spPr>
          <a:xfrm>
            <a:off x="609600" y="1607419"/>
            <a:ext cx="10972800" cy="4581625"/>
          </a:xfrm>
          <a:prstGeom prst="rect">
            <a:avLst/>
          </a:prstGeom>
        </p:spPr>
        <p:txBody>
          <a:bodyPr>
            <a:normAutofit/>
          </a:bodyPr>
          <a:lstStyle>
            <a:lvl1pPr>
              <a:defRPr lang="en-US" sz="3200" dirty="0">
                <a:solidFill>
                  <a:srgbClr val="122147"/>
                </a:solidFill>
              </a:defRPr>
            </a:lvl1pPr>
            <a:lvl2pPr>
              <a:defRPr lang="en-US" sz="2800" dirty="0">
                <a:solidFill>
                  <a:srgbClr val="122147"/>
                </a:solidFill>
              </a:defRPr>
            </a:lvl2pPr>
            <a:lvl3pPr>
              <a:defRPr lang="en-US" sz="2400" dirty="0">
                <a:solidFill>
                  <a:srgbClr val="122147"/>
                </a:solidFill>
              </a:defRPr>
            </a:lvl3pPr>
            <a:lvl4pPr>
              <a:defRPr lang="en-US" sz="2000" dirty="0">
                <a:solidFill>
                  <a:srgbClr val="122147"/>
                </a:solidFill>
              </a:defRPr>
            </a:lvl4pPr>
            <a:lvl5pPr>
              <a:defRPr lang="en-US" sz="20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1"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pic>
        <p:nvPicPr>
          <p:cNvPr id="5" name="Picture 4">
            <a:extLst>
              <a:ext uri="{FF2B5EF4-FFF2-40B4-BE49-F238E27FC236}">
                <a16:creationId xmlns:a16="http://schemas.microsoft.com/office/drawing/2014/main" id="{B9333154-0577-4F4B-B49B-350CDA814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6903" y="5454074"/>
            <a:ext cx="1975483" cy="1318199"/>
          </a:xfrm>
          <a:prstGeom prst="rect">
            <a:avLst/>
          </a:prstGeom>
        </p:spPr>
      </p:pic>
      <p:pic>
        <p:nvPicPr>
          <p:cNvPr id="6" name="Picture 5">
            <a:extLst>
              <a:ext uri="{FF2B5EF4-FFF2-40B4-BE49-F238E27FC236}">
                <a16:creationId xmlns:a16="http://schemas.microsoft.com/office/drawing/2014/main" id="{72D386C2-CBFB-428F-8E1E-5D3108D33D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0535" y="5450470"/>
            <a:ext cx="856910" cy="1321803"/>
          </a:xfrm>
          <a:prstGeom prst="rect">
            <a:avLst/>
          </a:prstGeom>
        </p:spPr>
      </p:pic>
      <p:pic>
        <p:nvPicPr>
          <p:cNvPr id="7" name="Picture 6"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5594" y="5442152"/>
            <a:ext cx="2024985" cy="1330121"/>
          </a:xfrm>
          <a:prstGeom prst="rect">
            <a:avLst/>
          </a:prstGeom>
          <a:noFill/>
          <a:ln>
            <a:noFill/>
          </a:ln>
        </p:spPr>
      </p:pic>
    </p:spTree>
    <p:extLst>
      <p:ext uri="{BB962C8B-B14F-4D97-AF65-F5344CB8AC3E}">
        <p14:creationId xmlns:p14="http://schemas.microsoft.com/office/powerpoint/2010/main" val="30608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Twi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0" y="1676400"/>
            <a:ext cx="5386917"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1" name="Content Placeholder 3"/>
          <p:cNvSpPr>
            <a:spLocks noGrp="1"/>
          </p:cNvSpPr>
          <p:nvPr>
            <p:ph sz="half" idx="2"/>
          </p:nvPr>
        </p:nvSpPr>
        <p:spPr>
          <a:xfrm>
            <a:off x="609600" y="2427286"/>
            <a:ext cx="5386917" cy="4262271"/>
          </a:xfrm>
          <a:prstGeom prst="rect">
            <a:avLst/>
          </a:prstGeom>
        </p:spPr>
        <p:txBody>
          <a:bodyPr>
            <a:normAutofit/>
          </a:bodyPr>
          <a:lstStyle>
            <a:lvl1pPr>
              <a:defRPr lang="en-US" dirty="0" smtClean="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2" name="Text Placeholder 4"/>
          <p:cNvSpPr>
            <a:spLocks noGrp="1"/>
          </p:cNvSpPr>
          <p:nvPr>
            <p:ph type="body" sz="quarter" idx="3"/>
          </p:nvPr>
        </p:nvSpPr>
        <p:spPr>
          <a:xfrm>
            <a:off x="6193368" y="1676400"/>
            <a:ext cx="5389033" cy="639762"/>
          </a:xfrm>
          <a:prstGeom prst="rect">
            <a:avLst/>
          </a:prstGeom>
        </p:spPr>
        <p:txBody>
          <a:bodyPr anchor="b">
            <a:normAutofit/>
          </a:bodyPr>
          <a:lstStyle>
            <a:lvl1pPr marL="0" indent="0">
              <a:buNone/>
              <a:defRPr lang="en-US" sz="3200" b="1" kern="1200" dirty="0">
                <a:solidFill>
                  <a:srgbClr val="05204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Content Placeholder 5"/>
          <p:cNvSpPr>
            <a:spLocks noGrp="1"/>
          </p:cNvSpPr>
          <p:nvPr>
            <p:ph sz="quarter" idx="4"/>
          </p:nvPr>
        </p:nvSpPr>
        <p:spPr>
          <a:xfrm>
            <a:off x="6193368" y="2427287"/>
            <a:ext cx="5389033" cy="4262270"/>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7" name="Title 1"/>
          <p:cNvSpPr>
            <a:spLocks noGrp="1"/>
          </p:cNvSpPr>
          <p:nvPr>
            <p:ph type="title"/>
          </p:nvPr>
        </p:nvSpPr>
        <p:spPr>
          <a:xfrm>
            <a:off x="609600" y="556420"/>
            <a:ext cx="10972800" cy="868362"/>
          </a:xfrm>
          <a:prstGeom prst="rect">
            <a:avLst/>
          </a:prstGeom>
        </p:spPr>
        <p:txBody>
          <a:bodyPr anchor="ctr">
            <a:normAutofit/>
          </a:bodyPr>
          <a:lstStyle>
            <a:lvl1pPr>
              <a:defRPr sz="4400" b="1" baseline="0">
                <a:solidFill>
                  <a:srgbClr val="052049"/>
                </a:solidFill>
                <a:effectLst/>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604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Blue Twi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0" y="1676400"/>
            <a:ext cx="5386917"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1" name="Content Placeholder 3"/>
          <p:cNvSpPr>
            <a:spLocks noGrp="1"/>
          </p:cNvSpPr>
          <p:nvPr>
            <p:ph sz="half" idx="2"/>
          </p:nvPr>
        </p:nvSpPr>
        <p:spPr>
          <a:xfrm>
            <a:off x="609600" y="2427286"/>
            <a:ext cx="5386917" cy="4262271"/>
          </a:xfrm>
          <a:prstGeom prst="rect">
            <a:avLst/>
          </a:prstGeom>
        </p:spPr>
        <p:txBody>
          <a:bodyPr>
            <a:normAutofit/>
          </a:bodyPr>
          <a:lstStyle>
            <a:lvl1pPr>
              <a:defRPr lang="en-US" sz="2800" dirty="0" smtClean="0">
                <a:solidFill>
                  <a:srgbClr val="122147"/>
                </a:solidFill>
              </a:defRPr>
            </a:lvl1pPr>
            <a:lvl2pPr>
              <a:defRPr lang="en-US" sz="2400" dirty="0">
                <a:solidFill>
                  <a:srgbClr val="122147"/>
                </a:solidFill>
              </a:defRPr>
            </a:lvl2pPr>
            <a:lvl3pPr>
              <a:defRPr lang="en-US" sz="2000" dirty="0">
                <a:solidFill>
                  <a:srgbClr val="122147"/>
                </a:solidFill>
              </a:defRPr>
            </a:lvl3pPr>
            <a:lvl4pPr>
              <a:defRPr lang="en-US" sz="1800" dirty="0">
                <a:solidFill>
                  <a:srgbClr val="122147"/>
                </a:solidFill>
              </a:defRPr>
            </a:lvl4pPr>
            <a:lvl5pPr>
              <a:defRPr lang="en-US" sz="1800"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2" name="Text Placeholder 4"/>
          <p:cNvSpPr>
            <a:spLocks noGrp="1"/>
          </p:cNvSpPr>
          <p:nvPr>
            <p:ph type="body" sz="quarter" idx="3"/>
          </p:nvPr>
        </p:nvSpPr>
        <p:spPr>
          <a:xfrm>
            <a:off x="6193368" y="1676400"/>
            <a:ext cx="5389033" cy="639762"/>
          </a:xfrm>
          <a:prstGeom prst="rect">
            <a:avLst/>
          </a:prstGeom>
        </p:spPr>
        <p:txBody>
          <a:bodyPr anchor="b">
            <a:normAutofit/>
          </a:bodyPr>
          <a:lstStyle>
            <a:lvl1pPr marL="0" indent="0">
              <a:buNone/>
              <a:defRPr sz="3200" b="1">
                <a:solidFill>
                  <a:srgbClr val="052049"/>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Content Placeholder 5"/>
          <p:cNvSpPr>
            <a:spLocks noGrp="1"/>
          </p:cNvSpPr>
          <p:nvPr>
            <p:ph sz="quarter" idx="4"/>
          </p:nvPr>
        </p:nvSpPr>
        <p:spPr>
          <a:xfrm>
            <a:off x="6193368" y="2427287"/>
            <a:ext cx="5389033" cy="4262270"/>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8"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9546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ody Slide Template">
    <p:spTree>
      <p:nvGrpSpPr>
        <p:cNvPr id="1" name=""/>
        <p:cNvGrpSpPr/>
        <p:nvPr/>
      </p:nvGrpSpPr>
      <p:grpSpPr>
        <a:xfrm>
          <a:off x="0" y="0"/>
          <a:ext cx="0" cy="0"/>
          <a:chOff x="0" y="0"/>
          <a:chExt cx="0" cy="0"/>
        </a:xfrm>
      </p:grpSpPr>
      <p:sp>
        <p:nvSpPr>
          <p:cNvPr id="11" name="Title 1"/>
          <p:cNvSpPr>
            <a:spLocks noGrp="1"/>
          </p:cNvSpPr>
          <p:nvPr>
            <p:ph type="title"/>
          </p:nvPr>
        </p:nvSpPr>
        <p:spPr>
          <a:xfrm>
            <a:off x="609600" y="556420"/>
            <a:ext cx="10972800" cy="868362"/>
          </a:xfrm>
          <a:prstGeom prst="rect">
            <a:avLst/>
          </a:prstGeom>
        </p:spPr>
        <p:txBody>
          <a:bodyPr anchor="ctr">
            <a:normAutofit/>
          </a:bodyPr>
          <a:lstStyle>
            <a:lvl1pPr algn="l">
              <a:defRPr lang="en-US" sz="4400" b="1" kern="1200" dirty="0">
                <a:solidFill>
                  <a:srgbClr val="122147"/>
                </a:solidFill>
                <a:effectLst/>
                <a:latin typeface="Century Gothic" panose="020B0502020202020204" pitchFamily="34" charset="0"/>
                <a:ea typeface="+mj-ea"/>
                <a:cs typeface="+mj-cs"/>
              </a:defRPr>
            </a:lvl1pPr>
          </a:lstStyle>
          <a:p>
            <a:endParaRPr lang="en-US" dirty="0"/>
          </a:p>
        </p:txBody>
      </p:sp>
      <p:sp>
        <p:nvSpPr>
          <p:cNvPr id="12" name="Content Placeholder 2"/>
          <p:cNvSpPr>
            <a:spLocks noGrp="1"/>
          </p:cNvSpPr>
          <p:nvPr>
            <p:ph idx="1"/>
          </p:nvPr>
        </p:nvSpPr>
        <p:spPr>
          <a:xfrm>
            <a:off x="609600" y="1607419"/>
            <a:ext cx="5396564"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3"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14" name="Content Placeholder 2"/>
          <p:cNvSpPr>
            <a:spLocks noGrp="1"/>
          </p:cNvSpPr>
          <p:nvPr>
            <p:ph idx="16"/>
          </p:nvPr>
        </p:nvSpPr>
        <p:spPr>
          <a:xfrm>
            <a:off x="6189044" y="1607419"/>
            <a:ext cx="5393356"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35514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dy Slide Template">
    <p:spTree>
      <p:nvGrpSpPr>
        <p:cNvPr id="1" name=""/>
        <p:cNvGrpSpPr/>
        <p:nvPr/>
      </p:nvGrpSpPr>
      <p:grpSpPr>
        <a:xfrm>
          <a:off x="0" y="0"/>
          <a:ext cx="0" cy="0"/>
          <a:chOff x="0" y="0"/>
          <a:chExt cx="0" cy="0"/>
        </a:xfrm>
      </p:grpSpPr>
      <p:sp>
        <p:nvSpPr>
          <p:cNvPr id="11" name="Title 1"/>
          <p:cNvSpPr>
            <a:spLocks noGrp="1"/>
          </p:cNvSpPr>
          <p:nvPr>
            <p:ph type="title"/>
          </p:nvPr>
        </p:nvSpPr>
        <p:spPr>
          <a:xfrm>
            <a:off x="609600" y="556420"/>
            <a:ext cx="10972800" cy="868362"/>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
        <p:nvSpPr>
          <p:cNvPr id="12" name="Content Placeholder 2"/>
          <p:cNvSpPr>
            <a:spLocks noGrp="1"/>
          </p:cNvSpPr>
          <p:nvPr>
            <p:ph idx="1"/>
          </p:nvPr>
        </p:nvSpPr>
        <p:spPr>
          <a:xfrm>
            <a:off x="609600" y="1607419"/>
            <a:ext cx="5396564"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
        <p:nvSpPr>
          <p:cNvPr id="13" name="Content Placeholder 5"/>
          <p:cNvSpPr>
            <a:spLocks noGrp="1"/>
          </p:cNvSpPr>
          <p:nvPr>
            <p:ph sz="quarter" idx="15"/>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14" name="Content Placeholder 2"/>
          <p:cNvSpPr>
            <a:spLocks noGrp="1"/>
          </p:cNvSpPr>
          <p:nvPr>
            <p:ph idx="16"/>
          </p:nvPr>
        </p:nvSpPr>
        <p:spPr>
          <a:xfrm>
            <a:off x="6189044" y="1607419"/>
            <a:ext cx="5393356" cy="4581625"/>
          </a:xfrm>
          <a:prstGeom prst="rect">
            <a:avLst/>
          </a:prstGeom>
        </p:spPr>
        <p:txBody>
          <a:bodyPr>
            <a:normAutofit/>
          </a:bodyPr>
          <a:lstStyle>
            <a:lvl1pPr>
              <a:defRPr lang="en-US" dirty="0">
                <a:solidFill>
                  <a:srgbClr val="122147"/>
                </a:solidFill>
              </a:defRPr>
            </a:lvl1pPr>
            <a:lvl2pPr>
              <a:defRPr lang="en-US" dirty="0">
                <a:solidFill>
                  <a:srgbClr val="122147"/>
                </a:solidFill>
              </a:defRPr>
            </a:lvl2pPr>
            <a:lvl3pPr>
              <a:defRPr lang="en-US" dirty="0">
                <a:solidFill>
                  <a:srgbClr val="122147"/>
                </a:solidFill>
              </a:defRPr>
            </a:lvl3pPr>
            <a:lvl4pPr>
              <a:defRPr lang="en-US" dirty="0">
                <a:solidFill>
                  <a:srgbClr val="122147"/>
                </a:solidFill>
              </a:defRPr>
            </a:lvl4pPr>
            <a:lvl5pPr>
              <a:defRPr lang="en-US" dirty="0">
                <a:solidFill>
                  <a:srgbClr val="122147"/>
                </a:solidFill>
              </a:defRPr>
            </a:lvl5pPr>
          </a:lstStyle>
          <a:p>
            <a:pPr marL="342900" lvl="0" indent="-342900">
              <a:spcBef>
                <a:spcPts val="0"/>
              </a:spcBef>
              <a:buClr>
                <a:srgbClr val="122147"/>
              </a:buClr>
            </a:pPr>
            <a:r>
              <a:rPr lang="en-US" dirty="0"/>
              <a:t>Click to edit Master text styles</a:t>
            </a:r>
          </a:p>
          <a:p>
            <a:pPr marL="742950" lvl="1" indent="-285750">
              <a:spcBef>
                <a:spcPts val="0"/>
              </a:spcBef>
              <a:buClr>
                <a:srgbClr val="122147"/>
              </a:buClr>
              <a:buChar char="–"/>
            </a:pPr>
            <a:r>
              <a:rPr lang="en-US" dirty="0"/>
              <a:t>Second level</a:t>
            </a:r>
          </a:p>
          <a:p>
            <a:pPr lvl="2">
              <a:spcBef>
                <a:spcPts val="0"/>
              </a:spcBef>
              <a:buClr>
                <a:srgbClr val="122147"/>
              </a:buClr>
            </a:pPr>
            <a:r>
              <a:rPr lang="en-US" dirty="0"/>
              <a:t>Third level</a:t>
            </a:r>
          </a:p>
          <a:p>
            <a:pPr lvl="3">
              <a:spcBef>
                <a:spcPts val="0"/>
              </a:spcBef>
              <a:buClr>
                <a:srgbClr val="122147"/>
              </a:buClr>
              <a:buChar char="–"/>
            </a:pPr>
            <a:r>
              <a:rPr lang="en-US" dirty="0"/>
              <a:t>Fourth level</a:t>
            </a:r>
          </a:p>
          <a:p>
            <a:pPr lvl="4">
              <a:spcBef>
                <a:spcPts val="0"/>
              </a:spcBef>
              <a:buClr>
                <a:srgbClr val="122147"/>
              </a:buClr>
              <a:buChar char="»"/>
            </a:pPr>
            <a:r>
              <a:rPr lang="en-US" dirty="0"/>
              <a:t>Fifth level</a:t>
            </a:r>
          </a:p>
        </p:txBody>
      </p:sp>
    </p:spTree>
    <p:extLst>
      <p:ext uri="{BB962C8B-B14F-4D97-AF65-F5344CB8AC3E}">
        <p14:creationId xmlns:p14="http://schemas.microsoft.com/office/powerpoint/2010/main" val="355536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Templat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1248" y="3369468"/>
            <a:ext cx="5289413" cy="2829719"/>
          </a:xfrm>
          <a:prstGeom prst="rect">
            <a:avLst/>
          </a:prstGeom>
        </p:spPr>
        <p:txBody>
          <a:bodyPr>
            <a:normAutofit/>
          </a:bodyPr>
          <a:lstStyle>
            <a:lvl1pPr marL="0" indent="0">
              <a:buNone/>
              <a:defRPr/>
            </a:lvl1pPr>
          </a:lstStyle>
          <a:p>
            <a:endParaRPr lang="en-US" dirty="0"/>
          </a:p>
        </p:txBody>
      </p:sp>
      <p:sp>
        <p:nvSpPr>
          <p:cNvPr id="12" name="Content Placeholder 5"/>
          <p:cNvSpPr>
            <a:spLocks noGrp="1"/>
          </p:cNvSpPr>
          <p:nvPr>
            <p:ph sz="quarter" idx="16"/>
          </p:nvPr>
        </p:nvSpPr>
        <p:spPr>
          <a:xfrm>
            <a:off x="601248" y="6199187"/>
            <a:ext cx="10968318" cy="573087"/>
          </a:xfrm>
          <a:prstGeom prst="rect">
            <a:avLst/>
          </a:prstGeom>
        </p:spPr>
        <p:txBody>
          <a:bodyPr anchor="b">
            <a:normAutofit/>
          </a:bodyPr>
          <a:lstStyle>
            <a:lvl1pPr>
              <a:defRPr lang="en-US" sz="1000" dirty="0">
                <a:latin typeface="Century Gothic" panose="020B0502020202020204" pitchFamily="34" charset="0"/>
              </a:defRPr>
            </a:lvl1pPr>
          </a:lstStyle>
          <a:p>
            <a:pPr marL="0" lvl="0" indent="0">
              <a:lnSpc>
                <a:spcPct val="100000"/>
              </a:lnSpc>
              <a:spcBef>
                <a:spcPts val="0"/>
              </a:spcBef>
              <a:buNone/>
            </a:pPr>
            <a:endParaRPr lang="en-US" dirty="0"/>
          </a:p>
        </p:txBody>
      </p:sp>
      <p:sp>
        <p:nvSpPr>
          <p:cNvPr id="7" name="Content Placeholder 2"/>
          <p:cNvSpPr>
            <a:spLocks noGrp="1"/>
          </p:cNvSpPr>
          <p:nvPr>
            <p:ph idx="1" hasCustomPrompt="1"/>
          </p:nvPr>
        </p:nvSpPr>
        <p:spPr>
          <a:xfrm>
            <a:off x="6096000" y="693019"/>
            <a:ext cx="5486400" cy="5496025"/>
          </a:xfrm>
          <a:prstGeom prst="rect">
            <a:avLst/>
          </a:prstGeom>
        </p:spPr>
        <p:txBody>
          <a:bodyPr anchor="ctr">
            <a:normAutofit/>
          </a:bodyPr>
          <a:lstStyle>
            <a:lvl1pPr>
              <a:lnSpc>
                <a:spcPct val="100000"/>
              </a:lnSpc>
              <a:spcBef>
                <a:spcPts val="1200"/>
              </a:spcBef>
              <a:spcAft>
                <a:spcPts val="1200"/>
              </a:spcAft>
              <a:defRPr lang="en-US" sz="3200" dirty="0">
                <a:solidFill>
                  <a:srgbClr val="122147"/>
                </a:solidFill>
              </a:defRPr>
            </a:lvl1pPr>
          </a:lstStyle>
          <a:p>
            <a:pPr marL="342900" lvl="0" indent="-342900">
              <a:spcBef>
                <a:spcPts val="0"/>
              </a:spcBef>
              <a:buClr>
                <a:srgbClr val="122147"/>
              </a:buClr>
            </a:pPr>
            <a:r>
              <a:rPr lang="en-US" dirty="0"/>
              <a:t>Click to edit Master text styles</a:t>
            </a:r>
          </a:p>
        </p:txBody>
      </p:sp>
      <p:sp>
        <p:nvSpPr>
          <p:cNvPr id="10" name="Title 1"/>
          <p:cNvSpPr>
            <a:spLocks noGrp="1"/>
          </p:cNvSpPr>
          <p:nvPr>
            <p:ph type="title"/>
          </p:nvPr>
        </p:nvSpPr>
        <p:spPr>
          <a:xfrm>
            <a:off x="609600" y="693019"/>
            <a:ext cx="5281061" cy="2589195"/>
          </a:xfrm>
          <a:prstGeom prst="rect">
            <a:avLst/>
          </a:prstGeom>
        </p:spPr>
        <p:txBody>
          <a:bodyPr anchor="ctr">
            <a:normAutofit/>
          </a:bodyPr>
          <a:lstStyle>
            <a:lvl1pPr algn="r">
              <a:defRPr lang="en-US" sz="4400" b="1" kern="1200" dirty="0">
                <a:solidFill>
                  <a:srgbClr val="0093D0"/>
                </a:solidFill>
                <a:effectLst/>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78398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jp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1AE384-EFA2-4AD6-BE27-9F1C334F1903}"/>
              </a:ext>
              <a:ext uri="{C183D7F6-B498-43B3-948B-1728B52AA6E4}">
                <adec:decorative xmlns:adec="http://schemas.microsoft.com/office/drawing/2017/decorative" xmlns=""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049579414"/>
      </p:ext>
    </p:extLst>
  </p:cSld>
  <p:clrMap bg1="lt1" tx1="dk1" bg2="lt2" tx2="dk2" accent1="accent1" accent2="accent2" accent3="accent3" accent4="accent4" accent5="accent5" accent6="accent6" hlink="hlink" folHlink="folHlink"/>
  <p:sldLayoutIdLst>
    <p:sldLayoutId id="2147483837" r:id="rId1"/>
    <p:sldLayoutId id="2147483872" r:id="rId2"/>
    <p:sldLayoutId id="2147483836" r:id="rId3"/>
    <p:sldLayoutId id="2147483873" r:id="rId4"/>
    <p:sldLayoutId id="2147483834" r:id="rId5"/>
    <p:sldLayoutId id="2147483865" r:id="rId6"/>
    <p:sldLayoutId id="2147483867" r:id="rId7"/>
    <p:sldLayoutId id="2147483866" r:id="rId8"/>
    <p:sldLayoutId id="2147483831" r:id="rId9"/>
    <p:sldLayoutId id="2147483835" r:id="rId10"/>
    <p:sldLayoutId id="2147483869" r:id="rId11"/>
    <p:sldLayoutId id="2147483871" r:id="rId12"/>
    <p:sldLayoutId id="2147483870" r:id="rId13"/>
    <p:sldLayoutId id="214748383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034B6-58CD-4624-B8F1-A9BFD262C830}"/>
              </a:ext>
              <a:ext uri="{C183D7F6-B498-43B3-948B-1728B52AA6E4}">
                <adec:decorative xmlns:adec="http://schemas.microsoft.com/office/drawing/2017/decorative" xmlns=""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8952" cy="6858000"/>
          </a:xfrm>
          <a:prstGeom prst="rect">
            <a:avLst/>
          </a:prstGeom>
          <a:noFill/>
        </p:spPr>
      </p:pic>
    </p:spTree>
    <p:extLst>
      <p:ext uri="{BB962C8B-B14F-4D97-AF65-F5344CB8AC3E}">
        <p14:creationId xmlns:p14="http://schemas.microsoft.com/office/powerpoint/2010/main" val="3845970449"/>
      </p:ext>
    </p:extLst>
  </p:cSld>
  <p:clrMap bg1="lt1" tx1="dk1" bg2="lt2" tx2="dk2" accent1="accent1" accent2="accent2" accent3="accent3" accent4="accent4" accent5="accent5" accent6="accent6" hlink="hlink" folHlink="folHlink"/>
  <p:sldLayoutIdLst>
    <p:sldLayoutId id="2147483863" r:id="rId1"/>
    <p:sldLayoutId id="2147483862" r:id="rId2"/>
    <p:sldLayoutId id="2147483868" r:id="rId3"/>
    <p:sldLayoutId id="2147483864" r:id="rId4"/>
    <p:sldLayoutId id="2147483854" r:id="rId5"/>
    <p:sldLayoutId id="2147483855" r:id="rId6"/>
    <p:sldLayoutId id="2147483856" r:id="rId7"/>
    <p:sldLayoutId id="2147483857" r:id="rId8"/>
  </p:sldLayoutIdLst>
  <p:txStyles>
    <p:titleStyle>
      <a:lvl1pPr algn="l" defTabSz="914400" rtl="0" eaLnBrk="1" latinLnBrk="0" hangingPunct="1">
        <a:spcBef>
          <a:spcPct val="0"/>
        </a:spcBef>
        <a:buNone/>
        <a:defRPr sz="3600" b="1" kern="1200">
          <a:solidFill>
            <a:srgbClr val="052049"/>
          </a:solidFill>
          <a:latin typeface="+mn-lt"/>
          <a:ea typeface="+mj-ea"/>
          <a:cs typeface="+mj-cs"/>
        </a:defRPr>
      </a:lvl1pPr>
    </p:titleStyle>
    <p:bodyStyle>
      <a:lvl1pPr marL="342900" indent="-342900" algn="l" defTabSz="914400" rtl="0" eaLnBrk="1" latinLnBrk="0" hangingPunct="1">
        <a:spcBef>
          <a:spcPct val="20000"/>
        </a:spcBef>
        <a:buClr>
          <a:srgbClr val="F48024"/>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48024"/>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48024"/>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4802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4802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fns.usda.gov/tn/guide-smart-snacks-school" TargetMode="External"/><Relationship Id="rId4" Type="http://schemas.openxmlformats.org/officeDocument/2006/relationships/hyperlink" Target="https://www.fns.usda.gov/school-meals/nutrition-standards-school-mea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leginfo.legislature.ca.gov/" TargetMode="External"/><Relationship Id="rId4" Type="http://schemas.openxmlformats.org/officeDocument/2006/relationships/hyperlink" Target="https://statepolicies.nasbe.org/health/states/californ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leginfo.legislature.ca.gov/" TargetMode="External"/><Relationship Id="rId4" Type="http://schemas.openxmlformats.org/officeDocument/2006/relationships/hyperlink" Target="https://statepolicies.nasbe.org/health/states/californi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althyyouth/health_and_academics/pdf/pa-pe_paper.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hyperlink" Target="https://bit.ly/2w9L6RT" TargetMode="External"/><Relationship Id="rId3" Type="http://schemas.openxmlformats.org/officeDocument/2006/relationships/hyperlink" Target="https://www.healthyeating.org/Portals/0/Documents/Schools/LSWP/4_LSWPRequiredElementsChecklist.pdf?ver=2018-03-23-150323-093" TargetMode="External"/><Relationship Id="rId7" Type="http://schemas.openxmlformats.org/officeDocument/2006/relationships/hyperlink" Target="http://www.wellsat.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bit.ly/3aDnRyx" TargetMode="External"/><Relationship Id="rId5" Type="http://schemas.openxmlformats.org/officeDocument/2006/relationships/hyperlink" Target="https://www.healthiergeneration.org/take-action/schools/wellness-topics/policy-environment/local-school-wellness-policy/refresh-your" TargetMode="External"/><Relationship Id="rId4" Type="http://schemas.openxmlformats.org/officeDocument/2006/relationships/hyperlink" Target="https://bit.ly/343DkW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s://bit.ly/33UAbbo" TargetMode="External"/><Relationship Id="rId3" Type="http://schemas.openxmlformats.org/officeDocument/2006/relationships/hyperlink" Target="https://theicn.org/cnss/specific-grants-government/" TargetMode="External"/><Relationship Id="rId7" Type="http://schemas.openxmlformats.org/officeDocument/2006/relationships/hyperlink" Target="https://www.healthyeating.org/Portals/0/Documents/Schools/LSWP/10_LCAP%20Guide.pdf?ver=2018-03-23-150326-50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bit.ly/2WP71ca" TargetMode="External"/><Relationship Id="rId5" Type="http://schemas.openxmlformats.org/officeDocument/2006/relationships/hyperlink" Target="https://www.healthyeating.org/Portals/0/Documents/Schools/LSWP/8_LCAPAdvocacyFactSheet.pdf?ver=2018-03-23-150323-703" TargetMode="External"/><Relationship Id="rId4" Type="http://schemas.openxmlformats.org/officeDocument/2006/relationships/hyperlink" Target="https://theicn.org/cnss/community-connection/training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changelabsolutions.org/node/556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healthyeating.org/Schools/School-Wellness/California-Collaborative" TargetMode="External"/><Relationship Id="rId5" Type="http://schemas.openxmlformats.org/officeDocument/2006/relationships/hyperlink" Target="https://www.healthiergeneration.org/take-action/schools/wellness-topics/policy-environment/local-school-wellness-policy" TargetMode="External"/><Relationship Id="rId4" Type="http://schemas.openxmlformats.org/officeDocument/2006/relationships/hyperlink" Target="https://www.cdc.gov/healthyschools/npao/wellness.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ca.gov/be/st/ss/documents/pestandards.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fusd.edu/services/health-wellness/nutrition-school-meals/nutrition-guidelines-wellness-policy"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usd.edu/sites/main/files/file-attachments/bp5030_wellness_policy_2017.pdf"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achieve.lausd.net/cms/lib/CA01000043/Centricity/domain/453/files/Blueprint%20for%20Wellness_030218.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fns-prod.azureedge.net/sites/default/files/tn/LWPsummary_finalrule.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fns.usda.gov/tn/guide-smart-snacks-school" TargetMode="External"/><Relationship Id="rId4" Type="http://schemas.openxmlformats.org/officeDocument/2006/relationships/hyperlink" Target="https://www.fns.usda.gov/school-meals/nutrition-standards-school-me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E3CF-0B63-4904-889F-765EC7EB7998}"/>
              </a:ext>
            </a:extLst>
          </p:cNvPr>
          <p:cNvSpPr>
            <a:spLocks noGrp="1"/>
          </p:cNvSpPr>
          <p:nvPr>
            <p:ph type="title"/>
          </p:nvPr>
        </p:nvSpPr>
        <p:spPr/>
        <p:txBody>
          <a:bodyPr/>
          <a:lstStyle/>
          <a:p>
            <a:r>
              <a:rPr lang="en-US"/>
              <a:t>How to use this presentation slide deck:</a:t>
            </a:r>
            <a:endParaRPr lang="en-US" dirty="0"/>
          </a:p>
        </p:txBody>
      </p:sp>
      <p:sp>
        <p:nvSpPr>
          <p:cNvPr id="3" name="Content Placeholder 2">
            <a:extLst>
              <a:ext uri="{FF2B5EF4-FFF2-40B4-BE49-F238E27FC236}">
                <a16:creationId xmlns:a16="http://schemas.microsoft.com/office/drawing/2014/main" id="{E3D19369-0463-4426-8936-DEF11508B850}"/>
              </a:ext>
            </a:extLst>
          </p:cNvPr>
          <p:cNvSpPr>
            <a:spLocks noGrp="1"/>
          </p:cNvSpPr>
          <p:nvPr>
            <p:ph type="body" idx="1"/>
          </p:nvPr>
        </p:nvSpPr>
        <p:spPr/>
        <p:txBody>
          <a:bodyPr>
            <a:normAutofit fontScale="92500" lnSpcReduction="20000"/>
          </a:bodyPr>
          <a:lstStyle/>
          <a:p>
            <a:r>
              <a:rPr lang="en-US" dirty="0"/>
              <a:t>This is a slide deck on Local School Wellness Policy (LSWP) that can be completely tailored for your use. </a:t>
            </a:r>
          </a:p>
          <a:p>
            <a:r>
              <a:rPr lang="en-US" dirty="0"/>
              <a:t>Key target audience of this slide deck may include school board members, school officials including school health professionals, key community partners, and LSWP committees.</a:t>
            </a:r>
          </a:p>
          <a:p>
            <a:r>
              <a:rPr lang="en-US" dirty="0"/>
              <a:t>This slide deck provides basic talking points in the notes sections of the slides that you should update and craft to your own individual context. </a:t>
            </a:r>
          </a:p>
          <a:p>
            <a:r>
              <a:rPr lang="en-US" dirty="0"/>
              <a:t>Please feel free to add your own slides, talking points, images, icons, or photos to the slide deck where needed. </a:t>
            </a:r>
          </a:p>
          <a:p>
            <a:r>
              <a:rPr lang="en-US" dirty="0"/>
              <a:t>Double brackets [ ] are used when indicating prompts of how and where you can modify the text or slides. </a:t>
            </a:r>
          </a:p>
          <a:p>
            <a:endParaRPr lang="en-US" dirty="0"/>
          </a:p>
        </p:txBody>
      </p:sp>
    </p:spTree>
    <p:extLst>
      <p:ext uri="{BB962C8B-B14F-4D97-AF65-F5344CB8AC3E}">
        <p14:creationId xmlns:p14="http://schemas.microsoft.com/office/powerpoint/2010/main" val="284978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a:t>
            </a:r>
          </a:p>
        </p:txBody>
      </p:sp>
      <p:sp>
        <p:nvSpPr>
          <p:cNvPr id="3" name="Content Placeholder 2"/>
          <p:cNvSpPr>
            <a:spLocks noGrp="1"/>
          </p:cNvSpPr>
          <p:nvPr>
            <p:ph idx="1"/>
          </p:nvPr>
        </p:nvSpPr>
        <p:spPr>
          <a:xfrm>
            <a:off x="609600" y="1607419"/>
            <a:ext cx="10972800" cy="4374281"/>
          </a:xfrm>
        </p:spPr>
        <p:txBody>
          <a:bodyPr anchor="ctr">
            <a:noAutofit/>
          </a:bodyPr>
          <a:lstStyle/>
          <a:p>
            <a:pPr marL="0" indent="0">
              <a:lnSpc>
                <a:spcPct val="100000"/>
              </a:lnSpc>
              <a:spcBef>
                <a:spcPts val="600"/>
              </a:spcBef>
              <a:buNone/>
            </a:pPr>
            <a:r>
              <a:rPr lang="en-US" b="1" dirty="0"/>
              <a:t>Federal law </a:t>
            </a:r>
            <a:r>
              <a:rPr lang="en-US" dirty="0"/>
              <a:t>also requires:</a:t>
            </a:r>
          </a:p>
          <a:p>
            <a:pPr>
              <a:lnSpc>
                <a:spcPct val="100000"/>
              </a:lnSpc>
              <a:spcBef>
                <a:spcPts val="600"/>
              </a:spcBef>
            </a:pPr>
            <a:r>
              <a:rPr lang="en-US" dirty="0"/>
              <a:t>Designated LSWP “local leadership”</a:t>
            </a:r>
          </a:p>
          <a:p>
            <a:pPr>
              <a:lnSpc>
                <a:spcPct val="100000"/>
              </a:lnSpc>
              <a:spcBef>
                <a:spcPts val="600"/>
              </a:spcBef>
            </a:pPr>
            <a:r>
              <a:rPr lang="en-US" dirty="0"/>
              <a:t>Permitted participation by the general public and school community on the LSWP process, which includes development, implementation, review, and updates</a:t>
            </a:r>
          </a:p>
          <a:p>
            <a:pPr>
              <a:lnSpc>
                <a:spcPct val="100000"/>
              </a:lnSpc>
              <a:spcBef>
                <a:spcPts val="600"/>
              </a:spcBef>
            </a:pPr>
            <a:r>
              <a:rPr lang="en-US" dirty="0"/>
              <a:t>Public updates and recordkeeping</a:t>
            </a:r>
          </a:p>
          <a:p>
            <a:pPr>
              <a:lnSpc>
                <a:spcPct val="100000"/>
              </a:lnSpc>
              <a:spcBef>
                <a:spcPts val="600"/>
              </a:spcBef>
            </a:pPr>
            <a:r>
              <a:rPr lang="en-US" dirty="0"/>
              <a:t>Triannual evaluation</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r>
              <a:rPr lang="en-US" sz="900" dirty="0">
                <a:hlinkClick r:id="rId3"/>
              </a:rPr>
              <a:t>https://fns-prod.azureedge.net/sites/default/files/tn/LWPsummary_finalrule.pdf</a:t>
            </a:r>
            <a:r>
              <a:rPr lang="en-US" sz="900" dirty="0"/>
              <a:t>. </a:t>
            </a:r>
          </a:p>
          <a:p>
            <a:pPr marL="0" indent="0">
              <a:lnSpc>
                <a:spcPct val="100000"/>
              </a:lnSpc>
              <a:spcBef>
                <a:spcPts val="0"/>
              </a:spcBef>
              <a:buNone/>
            </a:pPr>
            <a:r>
              <a:rPr lang="en-US" sz="900" dirty="0"/>
              <a:t>-U.S. Department of Agriculture Food and Nutrition Service. Nutrition Standards for School Meals (2019) </a:t>
            </a:r>
            <a:r>
              <a:rPr lang="en-US" sz="900" dirty="0">
                <a:hlinkClick r:id="rId4"/>
              </a:rPr>
              <a:t>https://www.fns.usda.gov/school-meals/nutrition-standards-school-meals</a:t>
            </a:r>
            <a:endParaRPr lang="en-US" sz="900" dirty="0"/>
          </a:p>
          <a:p>
            <a:pPr marL="0" indent="0">
              <a:lnSpc>
                <a:spcPct val="100000"/>
              </a:lnSpc>
              <a:spcBef>
                <a:spcPts val="0"/>
              </a:spcBef>
              <a:buNone/>
            </a:pPr>
            <a:r>
              <a:rPr lang="en-US" sz="900" dirty="0"/>
              <a:t>-U.S. Department of Agriculture Food and Nutrition Service. A Guide to Smart Snacks in School (2019) </a:t>
            </a:r>
            <a:r>
              <a:rPr lang="en-US" sz="900" dirty="0">
                <a:hlinkClick r:id="rId5"/>
              </a:rPr>
              <a:t>https://www.fns.usda.gov/tn/guide-smart-snacks-school</a:t>
            </a:r>
            <a:endParaRPr lang="en-US" sz="900" dirty="0"/>
          </a:p>
        </p:txBody>
      </p:sp>
    </p:spTree>
    <p:extLst>
      <p:ext uri="{BB962C8B-B14F-4D97-AF65-F5344CB8AC3E}">
        <p14:creationId xmlns:p14="http://schemas.microsoft.com/office/powerpoint/2010/main" val="316201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dirty="0"/>
              <a:t>What is required of LSWPs?</a:t>
            </a:r>
          </a:p>
        </p:txBody>
      </p:sp>
      <p:sp>
        <p:nvSpPr>
          <p:cNvPr id="14" name="Content Placeholder 13"/>
          <p:cNvSpPr>
            <a:spLocks noGrp="1"/>
          </p:cNvSpPr>
          <p:nvPr>
            <p:ph idx="1"/>
          </p:nvPr>
        </p:nvSpPr>
        <p:spPr/>
        <p:txBody>
          <a:bodyPr>
            <a:normAutofit/>
          </a:bodyPr>
          <a:lstStyle/>
          <a:p>
            <a:pPr marL="0" indent="0">
              <a:buNone/>
            </a:pPr>
            <a:r>
              <a:rPr lang="en-US" sz="3600" b="1" dirty="0"/>
              <a:t>State law </a:t>
            </a:r>
            <a:r>
              <a:rPr lang="en-US" sz="3600" dirty="0"/>
              <a:t>allows states to:</a:t>
            </a:r>
          </a:p>
          <a:p>
            <a:pPr marL="228600" lvl="1">
              <a:spcBef>
                <a:spcPts val="1000"/>
              </a:spcBef>
            </a:pPr>
            <a:r>
              <a:rPr lang="en-US" sz="3200" dirty="0"/>
              <a:t>Provide additional guidance and clarity</a:t>
            </a:r>
          </a:p>
          <a:p>
            <a:pPr marL="228600" lvl="1">
              <a:spcBef>
                <a:spcPts val="1000"/>
              </a:spcBef>
            </a:pPr>
            <a:r>
              <a:rPr lang="en-US" sz="3200" dirty="0"/>
              <a:t>Expand on minimum federal standards</a:t>
            </a:r>
          </a:p>
          <a:p>
            <a:pPr marL="228600" lvl="1">
              <a:spcBef>
                <a:spcPts val="1000"/>
              </a:spcBef>
            </a:pPr>
            <a:r>
              <a:rPr lang="en-US" sz="3200" dirty="0"/>
              <a:t>Support local implementation of LSWPs</a:t>
            </a:r>
          </a:p>
          <a:p>
            <a:pPr marL="228600" lvl="1">
              <a:spcBef>
                <a:spcPts val="1000"/>
              </a:spcBef>
            </a:pPr>
            <a:r>
              <a:rPr lang="en-US" sz="3200" dirty="0"/>
              <a:t>Safeguard health and wellness in the event </a:t>
            </a:r>
          </a:p>
          <a:p>
            <a:pPr marL="228600" lvl="1" indent="0">
              <a:spcBef>
                <a:spcPts val="1000"/>
              </a:spcBef>
              <a:buNone/>
            </a:pPr>
            <a:r>
              <a:rPr lang="en-US" sz="3200" dirty="0"/>
              <a:t>federal regulations change</a:t>
            </a:r>
          </a:p>
        </p:txBody>
      </p:sp>
      <p:sp>
        <p:nvSpPr>
          <p:cNvPr id="38" name="Content Placeholder 37"/>
          <p:cNvSpPr>
            <a:spLocks noGrp="1"/>
          </p:cNvSpPr>
          <p:nvPr>
            <p:ph sz="quarter" idx="15"/>
          </p:nvPr>
        </p:nvSpPr>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3"/>
              </a:rPr>
              <a:t>https://fns-prod.azureedge.net/sites/default/files/tn/LWPsummary_finalrule.pdf</a:t>
            </a:r>
            <a:endParaRPr lang="en-US" dirty="0"/>
          </a:p>
        </p:txBody>
      </p:sp>
      <p:sp>
        <p:nvSpPr>
          <p:cNvPr id="8" name="Freeform 13">
            <a:extLst>
              <a:ext uri="{FF2B5EF4-FFF2-40B4-BE49-F238E27FC236}">
                <a16:creationId xmlns:a16="http://schemas.microsoft.com/office/drawing/2014/main" id="{7F288266-824A-4EAB-9245-2D6475B04D61}"/>
              </a:ext>
            </a:extLst>
          </p:cNvPr>
          <p:cNvSpPr>
            <a:spLocks noChangeAspect="1" noChangeArrowheads="1"/>
          </p:cNvSpPr>
          <p:nvPr/>
        </p:nvSpPr>
        <p:spPr bwMode="auto">
          <a:xfrm>
            <a:off x="8447824" y="1748881"/>
            <a:ext cx="2334476" cy="3924158"/>
          </a:xfrm>
          <a:custGeom>
            <a:avLst/>
            <a:gdLst>
              <a:gd name="T0" fmla="*/ 2627 w 2859"/>
              <a:gd name="T1" fmla="*/ 4836 h 4845"/>
              <a:gd name="T2" fmla="*/ 2576 w 2859"/>
              <a:gd name="T3" fmla="*/ 4742 h 4845"/>
              <a:gd name="T4" fmla="*/ 2594 w 2859"/>
              <a:gd name="T5" fmla="*/ 4570 h 4845"/>
              <a:gd name="T6" fmla="*/ 2730 w 2859"/>
              <a:gd name="T7" fmla="*/ 4288 h 4845"/>
              <a:gd name="T8" fmla="*/ 2858 w 2859"/>
              <a:gd name="T9" fmla="*/ 4202 h 4845"/>
              <a:gd name="T10" fmla="*/ 2730 w 2859"/>
              <a:gd name="T11" fmla="*/ 3911 h 4845"/>
              <a:gd name="T12" fmla="*/ 1130 w 2859"/>
              <a:gd name="T13" fmla="*/ 231 h 4845"/>
              <a:gd name="T14" fmla="*/ 239 w 2859"/>
              <a:gd name="T15" fmla="*/ 60 h 4845"/>
              <a:gd name="T16" fmla="*/ 248 w 2859"/>
              <a:gd name="T17" fmla="*/ 223 h 4845"/>
              <a:gd name="T18" fmla="*/ 180 w 2859"/>
              <a:gd name="T19" fmla="*/ 368 h 4845"/>
              <a:gd name="T20" fmla="*/ 94 w 2859"/>
              <a:gd name="T21" fmla="*/ 539 h 4845"/>
              <a:gd name="T22" fmla="*/ 17 w 2859"/>
              <a:gd name="T23" fmla="*/ 642 h 4845"/>
              <a:gd name="T24" fmla="*/ 35 w 2859"/>
              <a:gd name="T25" fmla="*/ 753 h 4845"/>
              <a:gd name="T26" fmla="*/ 77 w 2859"/>
              <a:gd name="T27" fmla="*/ 856 h 4845"/>
              <a:gd name="T28" fmla="*/ 111 w 2859"/>
              <a:gd name="T29" fmla="*/ 975 h 4845"/>
              <a:gd name="T30" fmla="*/ 111 w 2859"/>
              <a:gd name="T31" fmla="*/ 1096 h 4845"/>
              <a:gd name="T32" fmla="*/ 69 w 2859"/>
              <a:gd name="T33" fmla="*/ 1241 h 4845"/>
              <a:gd name="T34" fmla="*/ 51 w 2859"/>
              <a:gd name="T35" fmla="*/ 1353 h 4845"/>
              <a:gd name="T36" fmla="*/ 120 w 2859"/>
              <a:gd name="T37" fmla="*/ 1515 h 4845"/>
              <a:gd name="T38" fmla="*/ 197 w 2859"/>
              <a:gd name="T39" fmla="*/ 1704 h 4845"/>
              <a:gd name="T40" fmla="*/ 188 w 2859"/>
              <a:gd name="T41" fmla="*/ 1807 h 4845"/>
              <a:gd name="T42" fmla="*/ 232 w 2859"/>
              <a:gd name="T43" fmla="*/ 1849 h 4845"/>
              <a:gd name="T44" fmla="*/ 282 w 2859"/>
              <a:gd name="T45" fmla="*/ 1892 h 4845"/>
              <a:gd name="T46" fmla="*/ 334 w 2859"/>
              <a:gd name="T47" fmla="*/ 1807 h 4845"/>
              <a:gd name="T48" fmla="*/ 471 w 2859"/>
              <a:gd name="T49" fmla="*/ 1849 h 4845"/>
              <a:gd name="T50" fmla="*/ 573 w 2859"/>
              <a:gd name="T51" fmla="*/ 1874 h 4845"/>
              <a:gd name="T52" fmla="*/ 608 w 2859"/>
              <a:gd name="T53" fmla="*/ 1952 h 4845"/>
              <a:gd name="T54" fmla="*/ 557 w 2859"/>
              <a:gd name="T55" fmla="*/ 1995 h 4845"/>
              <a:gd name="T56" fmla="*/ 428 w 2859"/>
              <a:gd name="T57" fmla="*/ 1943 h 4845"/>
              <a:gd name="T58" fmla="*/ 377 w 2859"/>
              <a:gd name="T59" fmla="*/ 1952 h 4845"/>
              <a:gd name="T60" fmla="*/ 428 w 2859"/>
              <a:gd name="T61" fmla="*/ 2098 h 4845"/>
              <a:gd name="T62" fmla="*/ 420 w 2859"/>
              <a:gd name="T63" fmla="*/ 2192 h 4845"/>
              <a:gd name="T64" fmla="*/ 300 w 2859"/>
              <a:gd name="T65" fmla="*/ 2149 h 4845"/>
              <a:gd name="T66" fmla="*/ 317 w 2859"/>
              <a:gd name="T67" fmla="*/ 2328 h 4845"/>
              <a:gd name="T68" fmla="*/ 368 w 2859"/>
              <a:gd name="T69" fmla="*/ 2362 h 4845"/>
              <a:gd name="T70" fmla="*/ 445 w 2859"/>
              <a:gd name="T71" fmla="*/ 2499 h 4845"/>
              <a:gd name="T72" fmla="*/ 377 w 2859"/>
              <a:gd name="T73" fmla="*/ 2585 h 4845"/>
              <a:gd name="T74" fmla="*/ 360 w 2859"/>
              <a:gd name="T75" fmla="*/ 2619 h 4845"/>
              <a:gd name="T76" fmla="*/ 377 w 2859"/>
              <a:gd name="T77" fmla="*/ 2713 h 4845"/>
              <a:gd name="T78" fmla="*/ 445 w 2859"/>
              <a:gd name="T79" fmla="*/ 2834 h 4845"/>
              <a:gd name="T80" fmla="*/ 488 w 2859"/>
              <a:gd name="T81" fmla="*/ 2971 h 4845"/>
              <a:gd name="T82" fmla="*/ 548 w 2859"/>
              <a:gd name="T83" fmla="*/ 3090 h 4845"/>
              <a:gd name="T84" fmla="*/ 608 w 2859"/>
              <a:gd name="T85" fmla="*/ 3184 h 4845"/>
              <a:gd name="T86" fmla="*/ 625 w 2859"/>
              <a:gd name="T87" fmla="*/ 3278 h 4845"/>
              <a:gd name="T88" fmla="*/ 642 w 2859"/>
              <a:gd name="T89" fmla="*/ 3398 h 4845"/>
              <a:gd name="T90" fmla="*/ 625 w 2859"/>
              <a:gd name="T91" fmla="*/ 3492 h 4845"/>
              <a:gd name="T92" fmla="*/ 599 w 2859"/>
              <a:gd name="T93" fmla="*/ 3570 h 4845"/>
              <a:gd name="T94" fmla="*/ 702 w 2859"/>
              <a:gd name="T95" fmla="*/ 3613 h 4845"/>
              <a:gd name="T96" fmla="*/ 856 w 2859"/>
              <a:gd name="T97" fmla="*/ 3689 h 4845"/>
              <a:gd name="T98" fmla="*/ 1018 w 2859"/>
              <a:gd name="T99" fmla="*/ 3775 h 4845"/>
              <a:gd name="T100" fmla="*/ 1078 w 2859"/>
              <a:gd name="T101" fmla="*/ 3877 h 4845"/>
              <a:gd name="T102" fmla="*/ 1293 w 2859"/>
              <a:gd name="T103" fmla="*/ 3954 h 4845"/>
              <a:gd name="T104" fmla="*/ 1327 w 2859"/>
              <a:gd name="T105" fmla="*/ 4108 h 4845"/>
              <a:gd name="T106" fmla="*/ 1490 w 2859"/>
              <a:gd name="T107" fmla="*/ 4228 h 4845"/>
              <a:gd name="T108" fmla="*/ 1652 w 2859"/>
              <a:gd name="T109" fmla="*/ 4536 h 4845"/>
              <a:gd name="T110" fmla="*/ 1652 w 2859"/>
              <a:gd name="T111" fmla="*/ 4673 h 4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9" h="4845">
                <a:moveTo>
                  <a:pt x="1669" y="4749"/>
                </a:moveTo>
                <a:lnTo>
                  <a:pt x="1669" y="4758"/>
                </a:lnTo>
                <a:lnTo>
                  <a:pt x="2533" y="4844"/>
                </a:lnTo>
                <a:lnTo>
                  <a:pt x="2533" y="4844"/>
                </a:lnTo>
                <a:lnTo>
                  <a:pt x="2560" y="4836"/>
                </a:lnTo>
                <a:lnTo>
                  <a:pt x="2585" y="4836"/>
                </a:lnTo>
                <a:lnTo>
                  <a:pt x="2585" y="4836"/>
                </a:lnTo>
                <a:lnTo>
                  <a:pt x="2627" y="4836"/>
                </a:lnTo>
                <a:lnTo>
                  <a:pt x="2627" y="4836"/>
                </a:lnTo>
                <a:lnTo>
                  <a:pt x="2619" y="4809"/>
                </a:lnTo>
                <a:lnTo>
                  <a:pt x="2619" y="4784"/>
                </a:lnTo>
                <a:lnTo>
                  <a:pt x="2619" y="4784"/>
                </a:lnTo>
                <a:lnTo>
                  <a:pt x="2610" y="4776"/>
                </a:lnTo>
                <a:lnTo>
                  <a:pt x="2602" y="4758"/>
                </a:lnTo>
                <a:lnTo>
                  <a:pt x="2602" y="4758"/>
                </a:lnTo>
                <a:lnTo>
                  <a:pt x="2576" y="4742"/>
                </a:lnTo>
                <a:lnTo>
                  <a:pt x="2560" y="4715"/>
                </a:lnTo>
                <a:lnTo>
                  <a:pt x="2560" y="4715"/>
                </a:lnTo>
                <a:lnTo>
                  <a:pt x="2551" y="4673"/>
                </a:lnTo>
                <a:lnTo>
                  <a:pt x="2560" y="4639"/>
                </a:lnTo>
                <a:lnTo>
                  <a:pt x="2576" y="4604"/>
                </a:lnTo>
                <a:lnTo>
                  <a:pt x="2594" y="4579"/>
                </a:lnTo>
                <a:lnTo>
                  <a:pt x="2594" y="4579"/>
                </a:lnTo>
                <a:lnTo>
                  <a:pt x="2594" y="4570"/>
                </a:lnTo>
                <a:lnTo>
                  <a:pt x="2594" y="4570"/>
                </a:lnTo>
                <a:lnTo>
                  <a:pt x="2619" y="4536"/>
                </a:lnTo>
                <a:lnTo>
                  <a:pt x="2636" y="4485"/>
                </a:lnTo>
                <a:lnTo>
                  <a:pt x="2636" y="4485"/>
                </a:lnTo>
                <a:lnTo>
                  <a:pt x="2661" y="4416"/>
                </a:lnTo>
                <a:lnTo>
                  <a:pt x="2705" y="4322"/>
                </a:lnTo>
                <a:lnTo>
                  <a:pt x="2705" y="4322"/>
                </a:lnTo>
                <a:lnTo>
                  <a:pt x="2730" y="4288"/>
                </a:lnTo>
                <a:lnTo>
                  <a:pt x="2764" y="4261"/>
                </a:lnTo>
                <a:lnTo>
                  <a:pt x="2807" y="4228"/>
                </a:lnTo>
                <a:lnTo>
                  <a:pt x="2851" y="4210"/>
                </a:lnTo>
                <a:lnTo>
                  <a:pt x="2851" y="4210"/>
                </a:lnTo>
                <a:lnTo>
                  <a:pt x="2858" y="4210"/>
                </a:lnTo>
                <a:lnTo>
                  <a:pt x="2858" y="4210"/>
                </a:lnTo>
                <a:lnTo>
                  <a:pt x="2858" y="4202"/>
                </a:lnTo>
                <a:lnTo>
                  <a:pt x="2858" y="4202"/>
                </a:lnTo>
                <a:lnTo>
                  <a:pt x="2842" y="4185"/>
                </a:lnTo>
                <a:lnTo>
                  <a:pt x="2842" y="4185"/>
                </a:lnTo>
                <a:lnTo>
                  <a:pt x="2807" y="4125"/>
                </a:lnTo>
                <a:lnTo>
                  <a:pt x="2807" y="4125"/>
                </a:lnTo>
                <a:lnTo>
                  <a:pt x="2764" y="4057"/>
                </a:lnTo>
                <a:lnTo>
                  <a:pt x="2764" y="4057"/>
                </a:lnTo>
                <a:lnTo>
                  <a:pt x="2739" y="3988"/>
                </a:lnTo>
                <a:lnTo>
                  <a:pt x="2730" y="3911"/>
                </a:lnTo>
                <a:lnTo>
                  <a:pt x="2730" y="3911"/>
                </a:lnTo>
                <a:lnTo>
                  <a:pt x="2739" y="3861"/>
                </a:lnTo>
                <a:lnTo>
                  <a:pt x="1224" y="1678"/>
                </a:lnTo>
                <a:lnTo>
                  <a:pt x="1215" y="1669"/>
                </a:lnTo>
                <a:lnTo>
                  <a:pt x="1215" y="1652"/>
                </a:lnTo>
                <a:lnTo>
                  <a:pt x="1575" y="351"/>
                </a:lnTo>
                <a:lnTo>
                  <a:pt x="1575" y="351"/>
                </a:lnTo>
                <a:lnTo>
                  <a:pt x="1130" y="231"/>
                </a:lnTo>
                <a:lnTo>
                  <a:pt x="754" y="129"/>
                </a:lnTo>
                <a:lnTo>
                  <a:pt x="274" y="0"/>
                </a:lnTo>
                <a:lnTo>
                  <a:pt x="274" y="0"/>
                </a:lnTo>
                <a:lnTo>
                  <a:pt x="266" y="17"/>
                </a:lnTo>
                <a:lnTo>
                  <a:pt x="266" y="17"/>
                </a:lnTo>
                <a:lnTo>
                  <a:pt x="248" y="51"/>
                </a:lnTo>
                <a:lnTo>
                  <a:pt x="248" y="51"/>
                </a:lnTo>
                <a:lnTo>
                  <a:pt x="239" y="60"/>
                </a:lnTo>
                <a:lnTo>
                  <a:pt x="239" y="60"/>
                </a:lnTo>
                <a:lnTo>
                  <a:pt x="248" y="86"/>
                </a:lnTo>
                <a:lnTo>
                  <a:pt x="257" y="129"/>
                </a:lnTo>
                <a:lnTo>
                  <a:pt x="257" y="129"/>
                </a:lnTo>
                <a:lnTo>
                  <a:pt x="248" y="196"/>
                </a:lnTo>
                <a:lnTo>
                  <a:pt x="248" y="196"/>
                </a:lnTo>
                <a:lnTo>
                  <a:pt x="248" y="223"/>
                </a:lnTo>
                <a:lnTo>
                  <a:pt x="248" y="223"/>
                </a:lnTo>
                <a:lnTo>
                  <a:pt x="232" y="274"/>
                </a:lnTo>
                <a:lnTo>
                  <a:pt x="206" y="317"/>
                </a:lnTo>
                <a:lnTo>
                  <a:pt x="206" y="317"/>
                </a:lnTo>
                <a:lnTo>
                  <a:pt x="197" y="334"/>
                </a:lnTo>
                <a:lnTo>
                  <a:pt x="197" y="334"/>
                </a:lnTo>
                <a:lnTo>
                  <a:pt x="180" y="351"/>
                </a:lnTo>
                <a:lnTo>
                  <a:pt x="180" y="368"/>
                </a:lnTo>
                <a:lnTo>
                  <a:pt x="180" y="368"/>
                </a:lnTo>
                <a:lnTo>
                  <a:pt x="172" y="420"/>
                </a:lnTo>
                <a:lnTo>
                  <a:pt x="145" y="462"/>
                </a:lnTo>
                <a:lnTo>
                  <a:pt x="145" y="462"/>
                </a:lnTo>
                <a:lnTo>
                  <a:pt x="137" y="487"/>
                </a:lnTo>
                <a:lnTo>
                  <a:pt x="137" y="487"/>
                </a:lnTo>
                <a:lnTo>
                  <a:pt x="129" y="514"/>
                </a:lnTo>
                <a:lnTo>
                  <a:pt x="120" y="522"/>
                </a:lnTo>
                <a:lnTo>
                  <a:pt x="94" y="539"/>
                </a:lnTo>
                <a:lnTo>
                  <a:pt x="94" y="539"/>
                </a:lnTo>
                <a:lnTo>
                  <a:pt x="77" y="556"/>
                </a:lnTo>
                <a:lnTo>
                  <a:pt x="77" y="556"/>
                </a:lnTo>
                <a:lnTo>
                  <a:pt x="51" y="590"/>
                </a:lnTo>
                <a:lnTo>
                  <a:pt x="51" y="590"/>
                </a:lnTo>
                <a:lnTo>
                  <a:pt x="35" y="616"/>
                </a:lnTo>
                <a:lnTo>
                  <a:pt x="35" y="616"/>
                </a:lnTo>
                <a:lnTo>
                  <a:pt x="17" y="642"/>
                </a:lnTo>
                <a:lnTo>
                  <a:pt x="9" y="659"/>
                </a:lnTo>
                <a:lnTo>
                  <a:pt x="9" y="659"/>
                </a:lnTo>
                <a:lnTo>
                  <a:pt x="9" y="684"/>
                </a:lnTo>
                <a:lnTo>
                  <a:pt x="9" y="702"/>
                </a:lnTo>
                <a:lnTo>
                  <a:pt x="9" y="702"/>
                </a:lnTo>
                <a:lnTo>
                  <a:pt x="0" y="702"/>
                </a:lnTo>
                <a:lnTo>
                  <a:pt x="0" y="702"/>
                </a:lnTo>
                <a:lnTo>
                  <a:pt x="35" y="753"/>
                </a:lnTo>
                <a:lnTo>
                  <a:pt x="51" y="787"/>
                </a:lnTo>
                <a:lnTo>
                  <a:pt x="51" y="787"/>
                </a:lnTo>
                <a:lnTo>
                  <a:pt x="60" y="813"/>
                </a:lnTo>
                <a:lnTo>
                  <a:pt x="60" y="813"/>
                </a:lnTo>
                <a:lnTo>
                  <a:pt x="60" y="830"/>
                </a:lnTo>
                <a:lnTo>
                  <a:pt x="60" y="830"/>
                </a:lnTo>
                <a:lnTo>
                  <a:pt x="77" y="856"/>
                </a:lnTo>
                <a:lnTo>
                  <a:pt x="77" y="856"/>
                </a:lnTo>
                <a:lnTo>
                  <a:pt x="86" y="873"/>
                </a:lnTo>
                <a:lnTo>
                  <a:pt x="94" y="907"/>
                </a:lnTo>
                <a:lnTo>
                  <a:pt x="94" y="907"/>
                </a:lnTo>
                <a:lnTo>
                  <a:pt x="103" y="925"/>
                </a:lnTo>
                <a:lnTo>
                  <a:pt x="103" y="925"/>
                </a:lnTo>
                <a:lnTo>
                  <a:pt x="111" y="941"/>
                </a:lnTo>
                <a:lnTo>
                  <a:pt x="111" y="959"/>
                </a:lnTo>
                <a:lnTo>
                  <a:pt x="111" y="975"/>
                </a:lnTo>
                <a:lnTo>
                  <a:pt x="111" y="975"/>
                </a:lnTo>
                <a:lnTo>
                  <a:pt x="111" y="975"/>
                </a:lnTo>
                <a:lnTo>
                  <a:pt x="111" y="975"/>
                </a:lnTo>
                <a:lnTo>
                  <a:pt x="111" y="1010"/>
                </a:lnTo>
                <a:lnTo>
                  <a:pt x="111" y="1010"/>
                </a:lnTo>
                <a:lnTo>
                  <a:pt x="120" y="1062"/>
                </a:lnTo>
                <a:lnTo>
                  <a:pt x="120" y="1078"/>
                </a:lnTo>
                <a:lnTo>
                  <a:pt x="111" y="1096"/>
                </a:lnTo>
                <a:lnTo>
                  <a:pt x="111" y="1096"/>
                </a:lnTo>
                <a:lnTo>
                  <a:pt x="94" y="1113"/>
                </a:lnTo>
                <a:lnTo>
                  <a:pt x="94" y="1113"/>
                </a:lnTo>
                <a:lnTo>
                  <a:pt x="77" y="1130"/>
                </a:lnTo>
                <a:lnTo>
                  <a:pt x="69" y="1138"/>
                </a:lnTo>
                <a:lnTo>
                  <a:pt x="69" y="1138"/>
                </a:lnTo>
                <a:lnTo>
                  <a:pt x="69" y="1190"/>
                </a:lnTo>
                <a:lnTo>
                  <a:pt x="69" y="1241"/>
                </a:lnTo>
                <a:lnTo>
                  <a:pt x="69" y="1241"/>
                </a:lnTo>
                <a:lnTo>
                  <a:pt x="69" y="1267"/>
                </a:lnTo>
                <a:lnTo>
                  <a:pt x="69" y="1267"/>
                </a:lnTo>
                <a:lnTo>
                  <a:pt x="69" y="1284"/>
                </a:lnTo>
                <a:lnTo>
                  <a:pt x="69" y="1284"/>
                </a:lnTo>
                <a:lnTo>
                  <a:pt x="77" y="1319"/>
                </a:lnTo>
                <a:lnTo>
                  <a:pt x="69" y="1335"/>
                </a:lnTo>
                <a:lnTo>
                  <a:pt x="51" y="1353"/>
                </a:lnTo>
                <a:lnTo>
                  <a:pt x="51" y="1353"/>
                </a:lnTo>
                <a:lnTo>
                  <a:pt x="51" y="1353"/>
                </a:lnTo>
                <a:lnTo>
                  <a:pt x="60" y="1387"/>
                </a:lnTo>
                <a:lnTo>
                  <a:pt x="60" y="1387"/>
                </a:lnTo>
                <a:lnTo>
                  <a:pt x="94" y="1464"/>
                </a:lnTo>
                <a:lnTo>
                  <a:pt x="94" y="1464"/>
                </a:lnTo>
                <a:lnTo>
                  <a:pt x="120" y="1515"/>
                </a:lnTo>
                <a:lnTo>
                  <a:pt x="120" y="1515"/>
                </a:lnTo>
                <a:lnTo>
                  <a:pt x="129" y="1558"/>
                </a:lnTo>
                <a:lnTo>
                  <a:pt x="137" y="1566"/>
                </a:lnTo>
                <a:lnTo>
                  <a:pt x="137" y="1566"/>
                </a:lnTo>
                <a:lnTo>
                  <a:pt x="172" y="1601"/>
                </a:lnTo>
                <a:lnTo>
                  <a:pt x="180" y="1626"/>
                </a:lnTo>
                <a:lnTo>
                  <a:pt x="188" y="1652"/>
                </a:lnTo>
                <a:lnTo>
                  <a:pt x="188" y="1652"/>
                </a:lnTo>
                <a:lnTo>
                  <a:pt x="197" y="1704"/>
                </a:lnTo>
                <a:lnTo>
                  <a:pt x="197" y="1704"/>
                </a:lnTo>
                <a:lnTo>
                  <a:pt x="206" y="1712"/>
                </a:lnTo>
                <a:lnTo>
                  <a:pt x="206" y="1712"/>
                </a:lnTo>
                <a:lnTo>
                  <a:pt x="223" y="1763"/>
                </a:lnTo>
                <a:lnTo>
                  <a:pt x="223" y="1789"/>
                </a:lnTo>
                <a:lnTo>
                  <a:pt x="214" y="1798"/>
                </a:lnTo>
                <a:lnTo>
                  <a:pt x="214" y="1798"/>
                </a:lnTo>
                <a:lnTo>
                  <a:pt x="188" y="1807"/>
                </a:lnTo>
                <a:lnTo>
                  <a:pt x="188" y="1807"/>
                </a:lnTo>
                <a:lnTo>
                  <a:pt x="188" y="1807"/>
                </a:lnTo>
                <a:lnTo>
                  <a:pt x="188" y="1807"/>
                </a:lnTo>
                <a:lnTo>
                  <a:pt x="206" y="1823"/>
                </a:lnTo>
                <a:lnTo>
                  <a:pt x="206" y="1823"/>
                </a:lnTo>
                <a:lnTo>
                  <a:pt x="223" y="1841"/>
                </a:lnTo>
                <a:lnTo>
                  <a:pt x="223" y="1841"/>
                </a:lnTo>
                <a:lnTo>
                  <a:pt x="232" y="1849"/>
                </a:lnTo>
                <a:lnTo>
                  <a:pt x="248" y="1874"/>
                </a:lnTo>
                <a:lnTo>
                  <a:pt x="248" y="1874"/>
                </a:lnTo>
                <a:lnTo>
                  <a:pt x="248" y="1874"/>
                </a:lnTo>
                <a:lnTo>
                  <a:pt x="248" y="1874"/>
                </a:lnTo>
                <a:lnTo>
                  <a:pt x="266" y="1883"/>
                </a:lnTo>
                <a:lnTo>
                  <a:pt x="282" y="1901"/>
                </a:lnTo>
                <a:lnTo>
                  <a:pt x="282" y="1901"/>
                </a:lnTo>
                <a:lnTo>
                  <a:pt x="282" y="1892"/>
                </a:lnTo>
                <a:lnTo>
                  <a:pt x="282" y="1892"/>
                </a:lnTo>
                <a:lnTo>
                  <a:pt x="282" y="1883"/>
                </a:lnTo>
                <a:lnTo>
                  <a:pt x="282" y="1883"/>
                </a:lnTo>
                <a:lnTo>
                  <a:pt x="291" y="1849"/>
                </a:lnTo>
                <a:lnTo>
                  <a:pt x="300" y="1832"/>
                </a:lnTo>
                <a:lnTo>
                  <a:pt x="308" y="1814"/>
                </a:lnTo>
                <a:lnTo>
                  <a:pt x="334" y="1807"/>
                </a:lnTo>
                <a:lnTo>
                  <a:pt x="334" y="1807"/>
                </a:lnTo>
                <a:lnTo>
                  <a:pt x="360" y="1807"/>
                </a:lnTo>
                <a:lnTo>
                  <a:pt x="377" y="1807"/>
                </a:lnTo>
                <a:lnTo>
                  <a:pt x="394" y="1814"/>
                </a:lnTo>
                <a:lnTo>
                  <a:pt x="411" y="1841"/>
                </a:lnTo>
                <a:lnTo>
                  <a:pt x="411" y="1841"/>
                </a:lnTo>
                <a:lnTo>
                  <a:pt x="428" y="1857"/>
                </a:lnTo>
                <a:lnTo>
                  <a:pt x="428" y="1857"/>
                </a:lnTo>
                <a:lnTo>
                  <a:pt x="471" y="1849"/>
                </a:lnTo>
                <a:lnTo>
                  <a:pt x="497" y="1849"/>
                </a:lnTo>
                <a:lnTo>
                  <a:pt x="514" y="1866"/>
                </a:lnTo>
                <a:lnTo>
                  <a:pt x="514" y="1866"/>
                </a:lnTo>
                <a:lnTo>
                  <a:pt x="530" y="1874"/>
                </a:lnTo>
                <a:lnTo>
                  <a:pt x="548" y="1883"/>
                </a:lnTo>
                <a:lnTo>
                  <a:pt x="548" y="1883"/>
                </a:lnTo>
                <a:lnTo>
                  <a:pt x="565" y="1883"/>
                </a:lnTo>
                <a:lnTo>
                  <a:pt x="573" y="1874"/>
                </a:lnTo>
                <a:lnTo>
                  <a:pt x="573" y="1874"/>
                </a:lnTo>
                <a:lnTo>
                  <a:pt x="582" y="1874"/>
                </a:lnTo>
                <a:lnTo>
                  <a:pt x="599" y="1874"/>
                </a:lnTo>
                <a:lnTo>
                  <a:pt x="625" y="1883"/>
                </a:lnTo>
                <a:lnTo>
                  <a:pt x="625" y="1883"/>
                </a:lnTo>
                <a:lnTo>
                  <a:pt x="625" y="1901"/>
                </a:lnTo>
                <a:lnTo>
                  <a:pt x="625" y="1917"/>
                </a:lnTo>
                <a:lnTo>
                  <a:pt x="608" y="1952"/>
                </a:lnTo>
                <a:lnTo>
                  <a:pt x="608" y="1952"/>
                </a:lnTo>
                <a:lnTo>
                  <a:pt x="608" y="1952"/>
                </a:lnTo>
                <a:lnTo>
                  <a:pt x="608" y="1952"/>
                </a:lnTo>
                <a:lnTo>
                  <a:pt x="599" y="1969"/>
                </a:lnTo>
                <a:lnTo>
                  <a:pt x="591" y="1977"/>
                </a:lnTo>
                <a:lnTo>
                  <a:pt x="582" y="1986"/>
                </a:lnTo>
                <a:lnTo>
                  <a:pt x="582" y="1986"/>
                </a:lnTo>
                <a:lnTo>
                  <a:pt x="557" y="1995"/>
                </a:lnTo>
                <a:lnTo>
                  <a:pt x="539" y="1977"/>
                </a:lnTo>
                <a:lnTo>
                  <a:pt x="539" y="1977"/>
                </a:lnTo>
                <a:lnTo>
                  <a:pt x="497" y="1952"/>
                </a:lnTo>
                <a:lnTo>
                  <a:pt x="479" y="1943"/>
                </a:lnTo>
                <a:lnTo>
                  <a:pt x="479" y="1943"/>
                </a:lnTo>
                <a:lnTo>
                  <a:pt x="463" y="1943"/>
                </a:lnTo>
                <a:lnTo>
                  <a:pt x="463" y="1943"/>
                </a:lnTo>
                <a:lnTo>
                  <a:pt x="428" y="1943"/>
                </a:lnTo>
                <a:lnTo>
                  <a:pt x="402" y="1935"/>
                </a:lnTo>
                <a:lnTo>
                  <a:pt x="402" y="1935"/>
                </a:lnTo>
                <a:lnTo>
                  <a:pt x="377" y="1926"/>
                </a:lnTo>
                <a:lnTo>
                  <a:pt x="377" y="1926"/>
                </a:lnTo>
                <a:lnTo>
                  <a:pt x="377" y="1926"/>
                </a:lnTo>
                <a:lnTo>
                  <a:pt x="377" y="1926"/>
                </a:lnTo>
                <a:lnTo>
                  <a:pt x="377" y="1952"/>
                </a:lnTo>
                <a:lnTo>
                  <a:pt x="377" y="1952"/>
                </a:lnTo>
                <a:lnTo>
                  <a:pt x="385" y="1986"/>
                </a:lnTo>
                <a:lnTo>
                  <a:pt x="385" y="1986"/>
                </a:lnTo>
                <a:lnTo>
                  <a:pt x="385" y="1995"/>
                </a:lnTo>
                <a:lnTo>
                  <a:pt x="385" y="1995"/>
                </a:lnTo>
                <a:lnTo>
                  <a:pt x="411" y="2037"/>
                </a:lnTo>
                <a:lnTo>
                  <a:pt x="428" y="2080"/>
                </a:lnTo>
                <a:lnTo>
                  <a:pt x="428" y="2080"/>
                </a:lnTo>
                <a:lnTo>
                  <a:pt x="428" y="2098"/>
                </a:lnTo>
                <a:lnTo>
                  <a:pt x="428" y="2098"/>
                </a:lnTo>
                <a:lnTo>
                  <a:pt x="428" y="2123"/>
                </a:lnTo>
                <a:lnTo>
                  <a:pt x="428" y="2123"/>
                </a:lnTo>
                <a:lnTo>
                  <a:pt x="428" y="2123"/>
                </a:lnTo>
                <a:lnTo>
                  <a:pt x="428" y="2157"/>
                </a:lnTo>
                <a:lnTo>
                  <a:pt x="428" y="2174"/>
                </a:lnTo>
                <a:lnTo>
                  <a:pt x="420" y="2192"/>
                </a:lnTo>
                <a:lnTo>
                  <a:pt x="420" y="2192"/>
                </a:lnTo>
                <a:lnTo>
                  <a:pt x="402" y="2200"/>
                </a:lnTo>
                <a:lnTo>
                  <a:pt x="385" y="2200"/>
                </a:lnTo>
                <a:lnTo>
                  <a:pt x="368" y="2192"/>
                </a:lnTo>
                <a:lnTo>
                  <a:pt x="368" y="2192"/>
                </a:lnTo>
                <a:lnTo>
                  <a:pt x="334" y="2165"/>
                </a:lnTo>
                <a:lnTo>
                  <a:pt x="300" y="2123"/>
                </a:lnTo>
                <a:lnTo>
                  <a:pt x="300" y="2123"/>
                </a:lnTo>
                <a:lnTo>
                  <a:pt x="300" y="2149"/>
                </a:lnTo>
                <a:lnTo>
                  <a:pt x="300" y="2183"/>
                </a:lnTo>
                <a:lnTo>
                  <a:pt x="300" y="2183"/>
                </a:lnTo>
                <a:lnTo>
                  <a:pt x="282" y="2226"/>
                </a:lnTo>
                <a:lnTo>
                  <a:pt x="282" y="2226"/>
                </a:lnTo>
                <a:lnTo>
                  <a:pt x="282" y="2251"/>
                </a:lnTo>
                <a:lnTo>
                  <a:pt x="291" y="2277"/>
                </a:lnTo>
                <a:lnTo>
                  <a:pt x="291" y="2277"/>
                </a:lnTo>
                <a:lnTo>
                  <a:pt x="317" y="2328"/>
                </a:lnTo>
                <a:lnTo>
                  <a:pt x="317" y="2328"/>
                </a:lnTo>
                <a:lnTo>
                  <a:pt x="334" y="2354"/>
                </a:lnTo>
                <a:lnTo>
                  <a:pt x="334" y="2354"/>
                </a:lnTo>
                <a:lnTo>
                  <a:pt x="342" y="2362"/>
                </a:lnTo>
                <a:lnTo>
                  <a:pt x="360" y="2371"/>
                </a:lnTo>
                <a:lnTo>
                  <a:pt x="360" y="2371"/>
                </a:lnTo>
                <a:lnTo>
                  <a:pt x="368" y="2362"/>
                </a:lnTo>
                <a:lnTo>
                  <a:pt x="368" y="2362"/>
                </a:lnTo>
                <a:lnTo>
                  <a:pt x="402" y="2371"/>
                </a:lnTo>
                <a:lnTo>
                  <a:pt x="420" y="2380"/>
                </a:lnTo>
                <a:lnTo>
                  <a:pt x="436" y="2396"/>
                </a:lnTo>
                <a:lnTo>
                  <a:pt x="436" y="2396"/>
                </a:lnTo>
                <a:lnTo>
                  <a:pt x="445" y="2440"/>
                </a:lnTo>
                <a:lnTo>
                  <a:pt x="445" y="2465"/>
                </a:lnTo>
                <a:lnTo>
                  <a:pt x="445" y="2499"/>
                </a:lnTo>
                <a:lnTo>
                  <a:pt x="445" y="2499"/>
                </a:lnTo>
                <a:lnTo>
                  <a:pt x="436" y="2525"/>
                </a:lnTo>
                <a:lnTo>
                  <a:pt x="428" y="2543"/>
                </a:lnTo>
                <a:lnTo>
                  <a:pt x="428" y="2543"/>
                </a:lnTo>
                <a:lnTo>
                  <a:pt x="420" y="2551"/>
                </a:lnTo>
                <a:lnTo>
                  <a:pt x="420" y="2551"/>
                </a:lnTo>
                <a:lnTo>
                  <a:pt x="402" y="2568"/>
                </a:lnTo>
                <a:lnTo>
                  <a:pt x="377" y="2585"/>
                </a:lnTo>
                <a:lnTo>
                  <a:pt x="377" y="2585"/>
                </a:lnTo>
                <a:lnTo>
                  <a:pt x="368" y="2585"/>
                </a:lnTo>
                <a:lnTo>
                  <a:pt x="368" y="2585"/>
                </a:lnTo>
                <a:lnTo>
                  <a:pt x="360" y="2593"/>
                </a:lnTo>
                <a:lnTo>
                  <a:pt x="360" y="2593"/>
                </a:lnTo>
                <a:lnTo>
                  <a:pt x="360" y="2593"/>
                </a:lnTo>
                <a:lnTo>
                  <a:pt x="360" y="2593"/>
                </a:lnTo>
                <a:lnTo>
                  <a:pt x="360" y="2593"/>
                </a:lnTo>
                <a:lnTo>
                  <a:pt x="360" y="2619"/>
                </a:lnTo>
                <a:lnTo>
                  <a:pt x="360" y="2619"/>
                </a:lnTo>
                <a:lnTo>
                  <a:pt x="360" y="2662"/>
                </a:lnTo>
                <a:lnTo>
                  <a:pt x="360" y="2662"/>
                </a:lnTo>
                <a:lnTo>
                  <a:pt x="351" y="2680"/>
                </a:lnTo>
                <a:lnTo>
                  <a:pt x="360" y="2688"/>
                </a:lnTo>
                <a:lnTo>
                  <a:pt x="360" y="2688"/>
                </a:lnTo>
                <a:lnTo>
                  <a:pt x="377" y="2713"/>
                </a:lnTo>
                <a:lnTo>
                  <a:pt x="377" y="2713"/>
                </a:lnTo>
                <a:lnTo>
                  <a:pt x="411" y="2765"/>
                </a:lnTo>
                <a:lnTo>
                  <a:pt x="420" y="2790"/>
                </a:lnTo>
                <a:lnTo>
                  <a:pt x="420" y="2790"/>
                </a:lnTo>
                <a:lnTo>
                  <a:pt x="428" y="2816"/>
                </a:lnTo>
                <a:lnTo>
                  <a:pt x="428" y="2816"/>
                </a:lnTo>
                <a:lnTo>
                  <a:pt x="428" y="2816"/>
                </a:lnTo>
                <a:lnTo>
                  <a:pt x="428" y="2816"/>
                </a:lnTo>
                <a:lnTo>
                  <a:pt x="445" y="2834"/>
                </a:lnTo>
                <a:lnTo>
                  <a:pt x="454" y="2850"/>
                </a:lnTo>
                <a:lnTo>
                  <a:pt x="463" y="2876"/>
                </a:lnTo>
                <a:lnTo>
                  <a:pt x="463" y="2902"/>
                </a:lnTo>
                <a:lnTo>
                  <a:pt x="463" y="2902"/>
                </a:lnTo>
                <a:lnTo>
                  <a:pt x="463" y="2910"/>
                </a:lnTo>
                <a:lnTo>
                  <a:pt x="463" y="2928"/>
                </a:lnTo>
                <a:lnTo>
                  <a:pt x="463" y="2928"/>
                </a:lnTo>
                <a:lnTo>
                  <a:pt x="488" y="2971"/>
                </a:lnTo>
                <a:lnTo>
                  <a:pt x="497" y="3013"/>
                </a:lnTo>
                <a:lnTo>
                  <a:pt x="497" y="3013"/>
                </a:lnTo>
                <a:lnTo>
                  <a:pt x="505" y="3022"/>
                </a:lnTo>
                <a:lnTo>
                  <a:pt x="505" y="3022"/>
                </a:lnTo>
                <a:lnTo>
                  <a:pt x="523" y="3038"/>
                </a:lnTo>
                <a:lnTo>
                  <a:pt x="523" y="3038"/>
                </a:lnTo>
                <a:lnTo>
                  <a:pt x="539" y="3056"/>
                </a:lnTo>
                <a:lnTo>
                  <a:pt x="548" y="3090"/>
                </a:lnTo>
                <a:lnTo>
                  <a:pt x="548" y="3090"/>
                </a:lnTo>
                <a:lnTo>
                  <a:pt x="548" y="3099"/>
                </a:lnTo>
                <a:lnTo>
                  <a:pt x="548" y="3099"/>
                </a:lnTo>
                <a:lnTo>
                  <a:pt x="573" y="3125"/>
                </a:lnTo>
                <a:lnTo>
                  <a:pt x="573" y="3125"/>
                </a:lnTo>
                <a:lnTo>
                  <a:pt x="599" y="3159"/>
                </a:lnTo>
                <a:lnTo>
                  <a:pt x="599" y="3159"/>
                </a:lnTo>
                <a:lnTo>
                  <a:pt x="608" y="3184"/>
                </a:lnTo>
                <a:lnTo>
                  <a:pt x="617" y="3210"/>
                </a:lnTo>
                <a:lnTo>
                  <a:pt x="617" y="3235"/>
                </a:lnTo>
                <a:lnTo>
                  <a:pt x="599" y="3253"/>
                </a:lnTo>
                <a:lnTo>
                  <a:pt x="599" y="3253"/>
                </a:lnTo>
                <a:lnTo>
                  <a:pt x="608" y="3261"/>
                </a:lnTo>
                <a:lnTo>
                  <a:pt x="608" y="3261"/>
                </a:lnTo>
                <a:lnTo>
                  <a:pt x="625" y="3278"/>
                </a:lnTo>
                <a:lnTo>
                  <a:pt x="625" y="3278"/>
                </a:lnTo>
                <a:lnTo>
                  <a:pt x="625" y="3278"/>
                </a:lnTo>
                <a:lnTo>
                  <a:pt x="625" y="3278"/>
                </a:lnTo>
                <a:lnTo>
                  <a:pt x="651" y="3304"/>
                </a:lnTo>
                <a:lnTo>
                  <a:pt x="659" y="3329"/>
                </a:lnTo>
                <a:lnTo>
                  <a:pt x="659" y="3356"/>
                </a:lnTo>
                <a:lnTo>
                  <a:pt x="659" y="3356"/>
                </a:lnTo>
                <a:lnTo>
                  <a:pt x="651" y="3381"/>
                </a:lnTo>
                <a:lnTo>
                  <a:pt x="642" y="3398"/>
                </a:lnTo>
                <a:lnTo>
                  <a:pt x="642" y="3398"/>
                </a:lnTo>
                <a:lnTo>
                  <a:pt x="642" y="3407"/>
                </a:lnTo>
                <a:lnTo>
                  <a:pt x="642" y="3407"/>
                </a:lnTo>
                <a:lnTo>
                  <a:pt x="642" y="3441"/>
                </a:lnTo>
                <a:lnTo>
                  <a:pt x="642" y="3458"/>
                </a:lnTo>
                <a:lnTo>
                  <a:pt x="633" y="3475"/>
                </a:lnTo>
                <a:lnTo>
                  <a:pt x="633" y="3475"/>
                </a:lnTo>
                <a:lnTo>
                  <a:pt x="625" y="3492"/>
                </a:lnTo>
                <a:lnTo>
                  <a:pt x="625" y="3492"/>
                </a:lnTo>
                <a:lnTo>
                  <a:pt x="625" y="3492"/>
                </a:lnTo>
                <a:lnTo>
                  <a:pt x="625" y="3492"/>
                </a:lnTo>
                <a:lnTo>
                  <a:pt x="617" y="3526"/>
                </a:lnTo>
                <a:lnTo>
                  <a:pt x="608" y="3561"/>
                </a:lnTo>
                <a:lnTo>
                  <a:pt x="608" y="3561"/>
                </a:lnTo>
                <a:lnTo>
                  <a:pt x="599" y="3570"/>
                </a:lnTo>
                <a:lnTo>
                  <a:pt x="599" y="3570"/>
                </a:lnTo>
                <a:lnTo>
                  <a:pt x="617" y="3578"/>
                </a:lnTo>
                <a:lnTo>
                  <a:pt x="617" y="3578"/>
                </a:lnTo>
                <a:lnTo>
                  <a:pt x="625" y="3595"/>
                </a:lnTo>
                <a:lnTo>
                  <a:pt x="642" y="3604"/>
                </a:lnTo>
                <a:lnTo>
                  <a:pt x="642" y="3604"/>
                </a:lnTo>
                <a:lnTo>
                  <a:pt x="668" y="3613"/>
                </a:lnTo>
                <a:lnTo>
                  <a:pt x="668" y="3613"/>
                </a:lnTo>
                <a:lnTo>
                  <a:pt x="702" y="3613"/>
                </a:lnTo>
                <a:lnTo>
                  <a:pt x="736" y="3621"/>
                </a:lnTo>
                <a:lnTo>
                  <a:pt x="736" y="3621"/>
                </a:lnTo>
                <a:lnTo>
                  <a:pt x="770" y="3638"/>
                </a:lnTo>
                <a:lnTo>
                  <a:pt x="770" y="3638"/>
                </a:lnTo>
                <a:lnTo>
                  <a:pt x="796" y="3655"/>
                </a:lnTo>
                <a:lnTo>
                  <a:pt x="830" y="3672"/>
                </a:lnTo>
                <a:lnTo>
                  <a:pt x="830" y="3672"/>
                </a:lnTo>
                <a:lnTo>
                  <a:pt x="856" y="3689"/>
                </a:lnTo>
                <a:lnTo>
                  <a:pt x="882" y="3698"/>
                </a:lnTo>
                <a:lnTo>
                  <a:pt x="882" y="3698"/>
                </a:lnTo>
                <a:lnTo>
                  <a:pt x="924" y="3698"/>
                </a:lnTo>
                <a:lnTo>
                  <a:pt x="950" y="3715"/>
                </a:lnTo>
                <a:lnTo>
                  <a:pt x="967" y="3732"/>
                </a:lnTo>
                <a:lnTo>
                  <a:pt x="967" y="3732"/>
                </a:lnTo>
                <a:lnTo>
                  <a:pt x="1018" y="3775"/>
                </a:lnTo>
                <a:lnTo>
                  <a:pt x="1018" y="3775"/>
                </a:lnTo>
                <a:lnTo>
                  <a:pt x="1045" y="3810"/>
                </a:lnTo>
                <a:lnTo>
                  <a:pt x="1053" y="3835"/>
                </a:lnTo>
                <a:lnTo>
                  <a:pt x="1053" y="3835"/>
                </a:lnTo>
                <a:lnTo>
                  <a:pt x="1053" y="3852"/>
                </a:lnTo>
                <a:lnTo>
                  <a:pt x="1053" y="3852"/>
                </a:lnTo>
                <a:lnTo>
                  <a:pt x="1053" y="3861"/>
                </a:lnTo>
                <a:lnTo>
                  <a:pt x="1053" y="3861"/>
                </a:lnTo>
                <a:lnTo>
                  <a:pt x="1078" y="3877"/>
                </a:lnTo>
                <a:lnTo>
                  <a:pt x="1078" y="3877"/>
                </a:lnTo>
                <a:lnTo>
                  <a:pt x="1155" y="3928"/>
                </a:lnTo>
                <a:lnTo>
                  <a:pt x="1199" y="3945"/>
                </a:lnTo>
                <a:lnTo>
                  <a:pt x="1199" y="3945"/>
                </a:lnTo>
                <a:lnTo>
                  <a:pt x="1233" y="3945"/>
                </a:lnTo>
                <a:lnTo>
                  <a:pt x="1233" y="3945"/>
                </a:lnTo>
                <a:lnTo>
                  <a:pt x="1267" y="3945"/>
                </a:lnTo>
                <a:lnTo>
                  <a:pt x="1293" y="3954"/>
                </a:lnTo>
                <a:lnTo>
                  <a:pt x="1309" y="3970"/>
                </a:lnTo>
                <a:lnTo>
                  <a:pt x="1309" y="3970"/>
                </a:lnTo>
                <a:lnTo>
                  <a:pt x="1327" y="3988"/>
                </a:lnTo>
                <a:lnTo>
                  <a:pt x="1336" y="4005"/>
                </a:lnTo>
                <a:lnTo>
                  <a:pt x="1336" y="4022"/>
                </a:lnTo>
                <a:lnTo>
                  <a:pt x="1336" y="4048"/>
                </a:lnTo>
                <a:lnTo>
                  <a:pt x="1336" y="4048"/>
                </a:lnTo>
                <a:lnTo>
                  <a:pt x="1327" y="4108"/>
                </a:lnTo>
                <a:lnTo>
                  <a:pt x="1327" y="4108"/>
                </a:lnTo>
                <a:lnTo>
                  <a:pt x="1352" y="4108"/>
                </a:lnTo>
                <a:lnTo>
                  <a:pt x="1378" y="4116"/>
                </a:lnTo>
                <a:lnTo>
                  <a:pt x="1412" y="4133"/>
                </a:lnTo>
                <a:lnTo>
                  <a:pt x="1430" y="4159"/>
                </a:lnTo>
                <a:lnTo>
                  <a:pt x="1430" y="4159"/>
                </a:lnTo>
                <a:lnTo>
                  <a:pt x="1455" y="4194"/>
                </a:lnTo>
                <a:lnTo>
                  <a:pt x="1490" y="4228"/>
                </a:lnTo>
                <a:lnTo>
                  <a:pt x="1490" y="4228"/>
                </a:lnTo>
                <a:lnTo>
                  <a:pt x="1515" y="4254"/>
                </a:lnTo>
                <a:lnTo>
                  <a:pt x="1592" y="4356"/>
                </a:lnTo>
                <a:lnTo>
                  <a:pt x="1592" y="4356"/>
                </a:lnTo>
                <a:lnTo>
                  <a:pt x="1609" y="4390"/>
                </a:lnTo>
                <a:lnTo>
                  <a:pt x="1635" y="4442"/>
                </a:lnTo>
                <a:lnTo>
                  <a:pt x="1643" y="4493"/>
                </a:lnTo>
                <a:lnTo>
                  <a:pt x="1652" y="4536"/>
                </a:lnTo>
                <a:lnTo>
                  <a:pt x="1652" y="4536"/>
                </a:lnTo>
                <a:lnTo>
                  <a:pt x="1652" y="4596"/>
                </a:lnTo>
                <a:lnTo>
                  <a:pt x="1643" y="4664"/>
                </a:lnTo>
                <a:lnTo>
                  <a:pt x="1643" y="4664"/>
                </a:lnTo>
                <a:lnTo>
                  <a:pt x="1643" y="4664"/>
                </a:lnTo>
                <a:lnTo>
                  <a:pt x="1643" y="4664"/>
                </a:lnTo>
                <a:lnTo>
                  <a:pt x="1652" y="4673"/>
                </a:lnTo>
                <a:lnTo>
                  <a:pt x="1652" y="4673"/>
                </a:lnTo>
                <a:lnTo>
                  <a:pt x="1660" y="4690"/>
                </a:lnTo>
                <a:lnTo>
                  <a:pt x="1669" y="4707"/>
                </a:lnTo>
                <a:lnTo>
                  <a:pt x="1669" y="4733"/>
                </a:lnTo>
                <a:lnTo>
                  <a:pt x="1669" y="4733"/>
                </a:lnTo>
                <a:lnTo>
                  <a:pt x="1669" y="4749"/>
                </a:lnTo>
              </a:path>
            </a:pathLst>
          </a:custGeom>
          <a:solidFill>
            <a:srgbClr val="0A514B"/>
          </a:solidFill>
          <a:ln w="12700"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4477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a:t>
            </a:r>
          </a:p>
        </p:txBody>
      </p:sp>
      <p:sp>
        <p:nvSpPr>
          <p:cNvPr id="3" name="Content Placeholder 2"/>
          <p:cNvSpPr>
            <a:spLocks noGrp="1"/>
          </p:cNvSpPr>
          <p:nvPr>
            <p:ph idx="1"/>
          </p:nvPr>
        </p:nvSpPr>
        <p:spPr/>
        <p:txBody>
          <a:bodyPr anchor="ctr">
            <a:noAutofit/>
          </a:bodyPr>
          <a:lstStyle/>
          <a:p>
            <a:pPr marL="0" indent="0">
              <a:lnSpc>
                <a:spcPct val="100000"/>
              </a:lnSpc>
              <a:spcBef>
                <a:spcPts val="600"/>
              </a:spcBef>
              <a:buNone/>
            </a:pPr>
            <a:r>
              <a:rPr lang="en-US" b="1" dirty="0"/>
              <a:t>California Law</a:t>
            </a:r>
            <a:endParaRPr lang="en-US" dirty="0"/>
          </a:p>
          <a:p>
            <a:r>
              <a:rPr lang="en-US" sz="2600" dirty="0"/>
              <a:t>Nutrition standards for food and beverages sold outside of school meal programs that do not meet SSIS for elementary, middle, and high schools</a:t>
            </a:r>
          </a:p>
          <a:p>
            <a:pPr lvl="1"/>
            <a:r>
              <a:rPr lang="en-US" sz="2600" dirty="0"/>
              <a:t>E.g., cannot sell to students in grades K-12 on campus during the school day food containing artificial trans fat</a:t>
            </a:r>
          </a:p>
          <a:p>
            <a:r>
              <a:rPr lang="en-US" sz="2600" dirty="0"/>
              <a:t>Physical education curriculum requirements for elementary, middle, and high schools</a:t>
            </a:r>
          </a:p>
          <a:p>
            <a:pPr lvl="1"/>
            <a:r>
              <a:rPr lang="en-US" sz="2600" dirty="0"/>
              <a:t>E.g., minimum of 200 minutes of P.E. time each 10 school days (excluding recess or lunch periods) for students in grades 1-6</a:t>
            </a:r>
          </a:p>
          <a:p>
            <a:pPr lvl="1"/>
            <a:r>
              <a:rPr lang="en-US" sz="2600" dirty="0"/>
              <a:t>E.g., minimum of 400 minutes of P.E. time each 10 school days (excluding recess or lunch periods) for students in grades 7-12</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p>
          <a:p>
            <a:pPr marL="0" indent="0">
              <a:lnSpc>
                <a:spcPct val="100000"/>
              </a:lnSpc>
              <a:spcBef>
                <a:spcPts val="0"/>
              </a:spcBef>
              <a:buNone/>
            </a:pPr>
            <a:r>
              <a:rPr lang="en-US" sz="900" u="sng" dirty="0">
                <a:solidFill>
                  <a:srgbClr val="0000FF"/>
                </a:solidFill>
                <a:hlinkClick r:id="rId3"/>
              </a:rPr>
              <a:t>https://fns-prod.azureedge.net/sites/default/files/tn/LWPsummary_finalrule.pdf</a:t>
            </a:r>
            <a:r>
              <a:rPr lang="en-US" sz="900" dirty="0">
                <a:solidFill>
                  <a:srgbClr val="0000FF"/>
                </a:solidFill>
              </a:rPr>
              <a:t>.</a:t>
            </a:r>
            <a:r>
              <a:rPr lang="en-US" sz="900" dirty="0"/>
              <a:t> </a:t>
            </a:r>
          </a:p>
          <a:p>
            <a:pPr marL="0" indent="0">
              <a:lnSpc>
                <a:spcPct val="100000"/>
              </a:lnSpc>
              <a:spcBef>
                <a:spcPts val="0"/>
              </a:spcBef>
              <a:buNone/>
            </a:pPr>
            <a:r>
              <a:rPr lang="en-US" sz="900" dirty="0"/>
              <a:t>-National Association of State Boards of Education. State Policy Database. </a:t>
            </a:r>
            <a:r>
              <a:rPr lang="en-US" sz="900" dirty="0">
                <a:hlinkClick r:id="rId4"/>
              </a:rPr>
              <a:t>https://statepolicies.nasbe.org/health/states/california</a:t>
            </a:r>
            <a:r>
              <a:rPr lang="en-US" sz="900" dirty="0"/>
              <a:t> </a:t>
            </a:r>
          </a:p>
          <a:p>
            <a:pPr marL="0" indent="0">
              <a:lnSpc>
                <a:spcPct val="100000"/>
              </a:lnSpc>
              <a:spcBef>
                <a:spcPts val="0"/>
              </a:spcBef>
              <a:buNone/>
            </a:pPr>
            <a:r>
              <a:rPr lang="en-US" sz="900" dirty="0"/>
              <a:t>-California Legislative Codes </a:t>
            </a:r>
            <a:r>
              <a:rPr lang="en-US" sz="900" dirty="0">
                <a:hlinkClick r:id="rId5"/>
              </a:rPr>
              <a:t>http://leginfo.legislature.ca.gov/</a:t>
            </a:r>
            <a:endParaRPr lang="en-US" sz="900" dirty="0"/>
          </a:p>
        </p:txBody>
      </p:sp>
    </p:spTree>
    <p:extLst>
      <p:ext uri="{BB962C8B-B14F-4D97-AF65-F5344CB8AC3E}">
        <p14:creationId xmlns:p14="http://schemas.microsoft.com/office/powerpoint/2010/main" val="18386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a:t>
            </a:r>
          </a:p>
        </p:txBody>
      </p:sp>
      <p:sp>
        <p:nvSpPr>
          <p:cNvPr id="3" name="Content Placeholder 2"/>
          <p:cNvSpPr>
            <a:spLocks noGrp="1"/>
          </p:cNvSpPr>
          <p:nvPr>
            <p:ph idx="1"/>
          </p:nvPr>
        </p:nvSpPr>
        <p:spPr/>
        <p:txBody>
          <a:bodyPr anchor="ctr">
            <a:noAutofit/>
          </a:bodyPr>
          <a:lstStyle/>
          <a:p>
            <a:pPr marL="0" indent="0">
              <a:lnSpc>
                <a:spcPct val="100000"/>
              </a:lnSpc>
              <a:spcBef>
                <a:spcPts val="600"/>
              </a:spcBef>
              <a:buNone/>
            </a:pPr>
            <a:r>
              <a:rPr lang="en-US" sz="3600" b="1" dirty="0"/>
              <a:t>California Law</a:t>
            </a:r>
            <a:endParaRPr lang="en-US" sz="3600" dirty="0"/>
          </a:p>
          <a:p>
            <a:r>
              <a:rPr lang="en-US" dirty="0"/>
              <a:t>Food and beverage marketing restrictions for unhealthy food choices</a:t>
            </a:r>
          </a:p>
          <a:p>
            <a:pPr lvl="1"/>
            <a:r>
              <a:rPr lang="en-US" sz="3200" dirty="0"/>
              <a:t>E.g., schools participating in the National School Lunch Program or federal School Breakfast Program cannot participate in a corporate incentive program that rewards students who reach certain academic goals with free or discounted foods or beverages that do not comply with SSIS</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p>
          <a:p>
            <a:pPr marL="0" indent="0">
              <a:lnSpc>
                <a:spcPct val="100000"/>
              </a:lnSpc>
              <a:spcBef>
                <a:spcPts val="0"/>
              </a:spcBef>
              <a:buNone/>
            </a:pPr>
            <a:r>
              <a:rPr lang="en-US" sz="900" u="sng" dirty="0">
                <a:solidFill>
                  <a:srgbClr val="0000FF"/>
                </a:solidFill>
                <a:hlinkClick r:id="rId3"/>
              </a:rPr>
              <a:t>https://fns-prod.azureedge.net/sites/default/files/tn/LWPsummary_finalrule.pdf</a:t>
            </a:r>
            <a:r>
              <a:rPr lang="en-US" sz="900" dirty="0">
                <a:solidFill>
                  <a:srgbClr val="0000FF"/>
                </a:solidFill>
              </a:rPr>
              <a:t>.</a:t>
            </a:r>
            <a:r>
              <a:rPr lang="en-US" sz="900" dirty="0"/>
              <a:t> </a:t>
            </a:r>
          </a:p>
          <a:p>
            <a:pPr marL="0" indent="0">
              <a:lnSpc>
                <a:spcPct val="100000"/>
              </a:lnSpc>
              <a:spcBef>
                <a:spcPts val="0"/>
              </a:spcBef>
              <a:buNone/>
            </a:pPr>
            <a:r>
              <a:rPr lang="en-US" sz="900" dirty="0"/>
              <a:t>-National Association of State Boards of Education. State Policy Database. </a:t>
            </a:r>
            <a:r>
              <a:rPr lang="en-US" sz="900" dirty="0">
                <a:hlinkClick r:id="rId4"/>
              </a:rPr>
              <a:t>https://statepolicies.nasbe.org/health/states/california</a:t>
            </a:r>
            <a:r>
              <a:rPr lang="en-US" sz="900" dirty="0"/>
              <a:t> </a:t>
            </a:r>
          </a:p>
          <a:p>
            <a:pPr marL="0" indent="0">
              <a:lnSpc>
                <a:spcPct val="100000"/>
              </a:lnSpc>
              <a:spcBef>
                <a:spcPts val="0"/>
              </a:spcBef>
              <a:buNone/>
            </a:pPr>
            <a:r>
              <a:rPr lang="en-US" sz="900" dirty="0"/>
              <a:t>-California Legislative Codes </a:t>
            </a:r>
            <a:r>
              <a:rPr lang="en-US" sz="900" dirty="0">
                <a:hlinkClick r:id="rId5"/>
              </a:rPr>
              <a:t>http://leginfo.legislature.ca.gov/</a:t>
            </a:r>
            <a:endParaRPr lang="en-US" sz="900" dirty="0"/>
          </a:p>
        </p:txBody>
      </p:sp>
    </p:spTree>
    <p:extLst>
      <p:ext uri="{BB962C8B-B14F-4D97-AF65-F5344CB8AC3E}">
        <p14:creationId xmlns:p14="http://schemas.microsoft.com/office/powerpoint/2010/main" val="30295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7" name="TextBox 6">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600" b="1" dirty="0">
                <a:solidFill>
                  <a:srgbClr val="122147"/>
                </a:solidFill>
                <a:effectLst>
                  <a:outerShdw blurRad="38100" dist="38100" dir="2700000" algn="tl">
                    <a:srgbClr val="000000">
                      <a:alpha val="43137"/>
                    </a:srgbClr>
                  </a:outerShdw>
                </a:effectLst>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21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19"/>
          <p:cNvSpPr>
            <a:spLocks noGrp="1"/>
          </p:cNvSpPr>
          <p:nvPr>
            <p:ph sz="quarter" idx="16"/>
          </p:nvPr>
        </p:nvSpPr>
        <p:spPr/>
        <p:txBody>
          <a:bodyPr>
            <a:noAutofit/>
          </a:bodyPr>
          <a:lstStyle/>
          <a:p>
            <a:pPr marL="0" indent="0">
              <a:lnSpc>
                <a:spcPct val="100000"/>
              </a:lnSpc>
              <a:spcBef>
                <a:spcPts val="0"/>
              </a:spcBef>
              <a:buNone/>
            </a:pPr>
            <a:r>
              <a:rPr lang="en-US" sz="900" dirty="0">
                <a:solidFill>
                  <a:schemeClr val="tx1">
                    <a:lumMod val="95000"/>
                    <a:lumOff val="5000"/>
                  </a:schemeClr>
                </a:solidFill>
              </a:rPr>
              <a:t>-CDC National Center for Health Statistics. National Health and Nutrition Examination Survey, 2015-2016.</a:t>
            </a:r>
          </a:p>
          <a:p>
            <a:pPr marL="0" indent="0">
              <a:lnSpc>
                <a:spcPct val="100000"/>
              </a:lnSpc>
              <a:spcBef>
                <a:spcPts val="0"/>
              </a:spcBef>
              <a:buNone/>
            </a:pPr>
            <a:r>
              <a:rPr lang="en-US" sz="900" dirty="0">
                <a:solidFill>
                  <a:schemeClr val="tx1">
                    <a:lumMod val="95000"/>
                    <a:lumOff val="5000"/>
                  </a:schemeClr>
                </a:solidFill>
              </a:rPr>
              <a:t>-</a:t>
            </a:r>
            <a:r>
              <a:rPr lang="en-US" sz="900" dirty="0" err="1">
                <a:solidFill>
                  <a:schemeClr val="tx1">
                    <a:lumMod val="95000"/>
                    <a:lumOff val="5000"/>
                  </a:schemeClr>
                </a:solidFill>
              </a:rPr>
              <a:t>Micha</a:t>
            </a:r>
            <a:r>
              <a:rPr lang="en-US" sz="900" dirty="0">
                <a:solidFill>
                  <a:schemeClr val="tx1">
                    <a:lumMod val="95000"/>
                    <a:lumOff val="5000"/>
                  </a:schemeClr>
                </a:solidFill>
              </a:rPr>
              <a:t> R, </a:t>
            </a:r>
            <a:r>
              <a:rPr lang="en-US" sz="900" dirty="0" err="1">
                <a:solidFill>
                  <a:schemeClr val="tx1">
                    <a:lumMod val="95000"/>
                    <a:lumOff val="5000"/>
                  </a:schemeClr>
                </a:solidFill>
              </a:rPr>
              <a:t>Karageorgou</a:t>
            </a:r>
            <a:r>
              <a:rPr lang="en-US" sz="900" dirty="0">
                <a:solidFill>
                  <a:schemeClr val="tx1">
                    <a:lumMod val="95000"/>
                    <a:lumOff val="5000"/>
                  </a:schemeClr>
                </a:solidFill>
              </a:rPr>
              <a:t> D, </a:t>
            </a:r>
            <a:r>
              <a:rPr lang="en-US" sz="900" dirty="0" err="1">
                <a:solidFill>
                  <a:schemeClr val="tx1">
                    <a:lumMod val="95000"/>
                    <a:lumOff val="5000"/>
                  </a:schemeClr>
                </a:solidFill>
              </a:rPr>
              <a:t>Bakogianni</a:t>
            </a:r>
            <a:r>
              <a:rPr lang="en-US" sz="900" dirty="0">
                <a:solidFill>
                  <a:schemeClr val="tx1">
                    <a:lumMod val="95000"/>
                    <a:lumOff val="5000"/>
                  </a:schemeClr>
                </a:solidFill>
              </a:rPr>
              <a:t> I, et al. Effectiveness of school food environment policies on children’s dietary behaviors: A systematic review and meta-analysis. </a:t>
            </a:r>
            <a:r>
              <a:rPr lang="en-US" sz="900" dirty="0" err="1">
                <a:solidFill>
                  <a:schemeClr val="tx1">
                    <a:lumMod val="95000"/>
                    <a:lumOff val="5000"/>
                  </a:schemeClr>
                </a:solidFill>
              </a:rPr>
              <a:t>PLoS</a:t>
            </a:r>
            <a:r>
              <a:rPr lang="en-US" sz="900" dirty="0">
                <a:solidFill>
                  <a:schemeClr val="tx1">
                    <a:lumMod val="95000"/>
                    <a:lumOff val="5000"/>
                  </a:schemeClr>
                </a:solidFill>
              </a:rPr>
              <a:t> one 2018, 13(3),    </a:t>
            </a:r>
          </a:p>
          <a:p>
            <a:pPr marL="0" indent="0">
              <a:lnSpc>
                <a:spcPct val="100000"/>
              </a:lnSpc>
              <a:spcBef>
                <a:spcPts val="0"/>
              </a:spcBef>
              <a:buNone/>
            </a:pPr>
            <a:r>
              <a:rPr lang="en-US" sz="900" dirty="0">
                <a:solidFill>
                  <a:schemeClr val="tx1">
                    <a:lumMod val="95000"/>
                    <a:lumOff val="5000"/>
                  </a:schemeClr>
                </a:solidFill>
              </a:rPr>
              <a:t> e0194555. DOI: 10.137/journal.pone.019455 </a:t>
            </a:r>
            <a:r>
              <a:rPr lang="en-US" sz="900" u="sng" dirty="0">
                <a:solidFill>
                  <a:srgbClr val="0000FF"/>
                </a:solidFill>
              </a:rPr>
              <a:t>https://journals.plos.org/plosone/article?id=10.1371/journal.pone.0194555</a:t>
            </a:r>
          </a:p>
          <a:p>
            <a:pPr marL="0" indent="0">
              <a:lnSpc>
                <a:spcPct val="100000"/>
              </a:lnSpc>
              <a:spcBef>
                <a:spcPts val="0"/>
              </a:spcBef>
              <a:buNone/>
            </a:pPr>
            <a:r>
              <a:rPr lang="en-US" sz="900" dirty="0"/>
              <a:t>-</a:t>
            </a:r>
            <a:r>
              <a:rPr lang="en-US" sz="900" dirty="0">
                <a:solidFill>
                  <a:schemeClr val="tx1">
                    <a:lumMod val="95000"/>
                    <a:lumOff val="5000"/>
                  </a:schemeClr>
                </a:solidFill>
              </a:rPr>
              <a:t>CDC. The Association Between School Based Physical Activity, Including Physical Education, and Academic Performance. Atlanta, GA: U.S. Dept. of Health and Human Services; 2010. </a:t>
            </a:r>
            <a:r>
              <a:rPr lang="en-US" sz="900" dirty="0">
                <a:solidFill>
                  <a:schemeClr val="tx1">
                    <a:lumMod val="95000"/>
                    <a:lumOff val="5000"/>
                  </a:schemeClr>
                </a:solidFill>
                <a:hlinkClick r:id="rId3"/>
              </a:rPr>
              <a:t>https://www.cdc.gov/healthyyouth/health_and_academics/pdf/pa-pe_paper.pdf</a:t>
            </a:r>
            <a:endParaRPr lang="en-US" sz="900" dirty="0">
              <a:solidFill>
                <a:schemeClr val="tx1">
                  <a:lumMod val="95000"/>
                  <a:lumOff val="5000"/>
                </a:schemeClr>
              </a:solidFill>
            </a:endParaRPr>
          </a:p>
        </p:txBody>
      </p:sp>
      <p:sp>
        <p:nvSpPr>
          <p:cNvPr id="21" name="Title 20"/>
          <p:cNvSpPr>
            <a:spLocks noGrp="1"/>
          </p:cNvSpPr>
          <p:nvPr>
            <p:ph type="ctrTitle"/>
          </p:nvPr>
        </p:nvSpPr>
        <p:spPr>
          <a:xfrm>
            <a:off x="601248" y="641535"/>
            <a:ext cx="5289413" cy="2650305"/>
          </a:xfrm>
          <a:prstGeom prst="rect">
            <a:avLst/>
          </a:prstGeom>
        </p:spPr>
        <p:txBody>
          <a:bodyPr/>
          <a:lstStyle/>
          <a:p>
            <a:r>
              <a:rPr lang="en-US" dirty="0"/>
              <a:t>Healthier Kids</a:t>
            </a:r>
          </a:p>
        </p:txBody>
      </p:sp>
      <p:sp>
        <p:nvSpPr>
          <p:cNvPr id="19" name="Content Placeholder 18"/>
          <p:cNvSpPr>
            <a:spLocks noGrp="1"/>
          </p:cNvSpPr>
          <p:nvPr>
            <p:ph sz="quarter" idx="1"/>
          </p:nvPr>
        </p:nvSpPr>
        <p:spPr/>
        <p:txBody>
          <a:bodyPr>
            <a:noAutofit/>
          </a:bodyPr>
          <a:lstStyle/>
          <a:p>
            <a:pPr>
              <a:lnSpc>
                <a:spcPct val="100000"/>
              </a:lnSpc>
              <a:spcAft>
                <a:spcPts val="1200"/>
              </a:spcAft>
            </a:pPr>
            <a:r>
              <a:rPr lang="en-US" dirty="0"/>
              <a:t>About 1 in 5 school-aged kids are obese</a:t>
            </a:r>
          </a:p>
          <a:p>
            <a:pPr>
              <a:lnSpc>
                <a:spcPct val="100000"/>
              </a:lnSpc>
              <a:spcAft>
                <a:spcPts val="1200"/>
              </a:spcAft>
            </a:pPr>
            <a:r>
              <a:rPr lang="en-US" dirty="0"/>
              <a:t>The school environment affects student health.</a:t>
            </a:r>
            <a:endParaRPr lang="en-US" dirty="0">
              <a:solidFill>
                <a:srgbClr val="00B050"/>
              </a:solidFill>
              <a:latin typeface="Century Gothic" panose="020B0502020202020204" pitchFamily="34" charset="0"/>
            </a:endParaRPr>
          </a:p>
          <a:p>
            <a:pPr lvl="0">
              <a:defRPr/>
            </a:pPr>
            <a:r>
              <a:rPr lang="en-US" dirty="0"/>
              <a:t>LSWPs provide an opportunity to institutionalize practices and standards that support student health and well-being in schools.</a:t>
            </a:r>
          </a:p>
        </p:txBody>
      </p:sp>
      <p:pic>
        <p:nvPicPr>
          <p:cNvPr id="8" name="Picture 7">
            <a:extLst>
              <a:ext uri="{FF2B5EF4-FFF2-40B4-BE49-F238E27FC236}">
                <a16:creationId xmlns:a16="http://schemas.microsoft.com/office/drawing/2014/main" id="{3D194813-B0DB-419B-A20E-3D4396F21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48" y="2595811"/>
            <a:ext cx="5395291" cy="3142016"/>
          </a:xfrm>
          <a:prstGeom prst="rect">
            <a:avLst/>
          </a:prstGeom>
        </p:spPr>
      </p:pic>
    </p:spTree>
    <p:extLst>
      <p:ext uri="{BB962C8B-B14F-4D97-AF65-F5344CB8AC3E}">
        <p14:creationId xmlns:p14="http://schemas.microsoft.com/office/powerpoint/2010/main" val="69959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t>[Community Health Slide]</a:t>
            </a:r>
            <a:endParaRPr lang="en-US" dirty="0"/>
          </a:p>
        </p:txBody>
      </p:sp>
      <p:sp>
        <p:nvSpPr>
          <p:cNvPr id="3" name="Content Placeholder 2">
            <a:extLst>
              <a:ext uri="{FF2B5EF4-FFF2-40B4-BE49-F238E27FC236}">
                <a16:creationId xmlns:a16="http://schemas.microsoft.com/office/drawing/2014/main" id="{FCEE5C60-8460-4171-B503-FE8C2155B4E9}"/>
              </a:ext>
            </a:extLst>
          </p:cNvPr>
          <p:cNvSpPr>
            <a:spLocks noGrp="1"/>
          </p:cNvSpPr>
          <p:nvPr>
            <p:ph idx="1"/>
          </p:nvPr>
        </p:nvSpPr>
        <p:spPr>
          <a:xfrm>
            <a:off x="609600" y="1608138"/>
            <a:ext cx="10972800" cy="4581525"/>
          </a:xfrm>
        </p:spPr>
        <p:txBody>
          <a:bodyPr>
            <a:normAutofit lnSpcReduction="10000"/>
          </a:bodyPr>
          <a:lstStyle/>
          <a:p>
            <a:r>
              <a:rPr lang="en-US"/>
              <a:t>[Include statistics, comments, and images about the health of your community here to provide background and context about why SRTS is an important issue in the community you are working in.] </a:t>
            </a:r>
          </a:p>
          <a:p>
            <a:r>
              <a:rPr lang="en-US"/>
              <a:t>[Example: Obtain &amp; share specific health data on your community’s obesity and physical activity rates in school-age children, as well as in adults who are likely to be in the age range of those walking kids to school.]</a:t>
            </a:r>
          </a:p>
          <a:p>
            <a:r>
              <a:rPr lang="en-US"/>
              <a:t>[Example: Present a patient story that encapsulates the health challenges faced by similarly situated community members.]</a:t>
            </a:r>
            <a:endParaRPr lang="en-US" dirty="0"/>
          </a:p>
        </p:txBody>
      </p:sp>
    </p:spTree>
    <p:extLst>
      <p:ext uri="{BB962C8B-B14F-4D97-AF65-F5344CB8AC3E}">
        <p14:creationId xmlns:p14="http://schemas.microsoft.com/office/powerpoint/2010/main" val="314427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fontScale="90000"/>
          </a:bodyPr>
          <a:lstStyle/>
          <a:p>
            <a:r>
              <a:rPr lang="en-US" dirty="0"/>
              <a:t>[Community Health Slide: Data Graphic]</a:t>
            </a:r>
          </a:p>
        </p:txBody>
      </p:sp>
      <p:pic>
        <p:nvPicPr>
          <p:cNvPr id="5" name="Content Placeholder 3">
            <a:extLst>
              <a:ext uri="{FF2B5EF4-FFF2-40B4-BE49-F238E27FC236}">
                <a16:creationId xmlns:a16="http://schemas.microsoft.com/office/drawing/2014/main" id="{7420CF61-E730-4EA1-9447-2515AD24239B}"/>
              </a:ext>
            </a:extLst>
          </p:cNvPr>
          <p:cNvPicPr>
            <a:picLocks noGrp="1" noChangeAspect="1"/>
          </p:cNvPicPr>
          <p:nvPr>
            <p:ph idx="1"/>
          </p:nvPr>
        </p:nvPicPr>
        <p:blipFill>
          <a:blip r:embed="rId3"/>
          <a:stretch>
            <a:fillRect/>
          </a:stretch>
        </p:blipFill>
        <p:spPr>
          <a:xfrm>
            <a:off x="2365647" y="1607419"/>
            <a:ext cx="7268433" cy="4988141"/>
          </a:xfrm>
          <a:prstGeom prst="rect">
            <a:avLst/>
          </a:prstGeom>
          <a:solidFill>
            <a:schemeClr val="bg1"/>
          </a:solidFill>
          <a:ln w="19050">
            <a:solidFill>
              <a:srgbClr val="122147"/>
            </a:solidFill>
          </a:ln>
        </p:spPr>
      </p:pic>
    </p:spTree>
    <p:extLst>
      <p:ext uri="{BB962C8B-B14F-4D97-AF65-F5344CB8AC3E}">
        <p14:creationId xmlns:p14="http://schemas.microsoft.com/office/powerpoint/2010/main" val="130615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7117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Audit of current LSWP:</a:t>
            </a:r>
            <a:endParaRPr lang="en-US" dirty="0"/>
          </a:p>
        </p:txBody>
      </p:sp>
      <p:sp>
        <p:nvSpPr>
          <p:cNvPr id="3" name="Content Placeholder 2"/>
          <p:cNvSpPr>
            <a:spLocks noGrp="1"/>
          </p:cNvSpPr>
          <p:nvPr>
            <p:ph idx="1"/>
          </p:nvPr>
        </p:nvSpPr>
        <p:spPr/>
        <p:txBody>
          <a:bodyPr>
            <a:normAutofit fontScale="85000" lnSpcReduction="20000"/>
          </a:bodyPr>
          <a:lstStyle/>
          <a:p>
            <a:r>
              <a:rPr lang="en-US" dirty="0"/>
              <a:t>[Point your audience to where the LSWP is located on the district website]</a:t>
            </a:r>
          </a:p>
          <a:p>
            <a:r>
              <a:rPr lang="en-US" dirty="0"/>
              <a:t>[Discuss tools that you can use to audit the LSWP, including: </a:t>
            </a:r>
          </a:p>
          <a:p>
            <a:pPr lvl="1"/>
            <a:r>
              <a:rPr lang="en-US" dirty="0"/>
              <a:t>CA Dept. of Ed. Checklist “</a:t>
            </a:r>
            <a:r>
              <a:rPr lang="en-US" dirty="0">
                <a:hlinkClick r:id="rId3"/>
              </a:rPr>
              <a:t>Does Your LSWP Measure Up</a:t>
            </a:r>
            <a:r>
              <a:rPr lang="en-US" dirty="0"/>
              <a:t>” (</a:t>
            </a:r>
            <a:r>
              <a:rPr lang="en-US" dirty="0">
                <a:hlinkClick r:id="rId4"/>
              </a:rPr>
              <a:t>bit.ly/343DkWn</a:t>
            </a:r>
            <a:r>
              <a:rPr lang="en-US" dirty="0"/>
              <a:t>) </a:t>
            </a:r>
          </a:p>
          <a:p>
            <a:pPr lvl="1"/>
            <a:r>
              <a:rPr lang="en-US" dirty="0"/>
              <a:t>Alliance for a Healthier Generation: </a:t>
            </a:r>
            <a:r>
              <a:rPr lang="en-US" dirty="0">
                <a:hlinkClick r:id="rId5"/>
              </a:rPr>
              <a:t>Model LSWP</a:t>
            </a:r>
            <a:r>
              <a:rPr lang="en-US" dirty="0"/>
              <a:t> (</a:t>
            </a:r>
            <a:r>
              <a:rPr lang="en-US" dirty="0">
                <a:hlinkClick r:id="rId6"/>
              </a:rPr>
              <a:t>bit.ly/3aDnRyx</a:t>
            </a:r>
            <a:r>
              <a:rPr lang="en-US" dirty="0"/>
              <a:t>) </a:t>
            </a:r>
          </a:p>
          <a:p>
            <a:pPr lvl="1"/>
            <a:r>
              <a:rPr lang="en-US" dirty="0" err="1">
                <a:hlinkClick r:id="rId7"/>
              </a:rPr>
              <a:t>WellSAT</a:t>
            </a:r>
            <a:r>
              <a:rPr lang="en-US" dirty="0">
                <a:hlinkClick r:id="rId7"/>
              </a:rPr>
              <a:t> 3.0</a:t>
            </a:r>
            <a:r>
              <a:rPr lang="en-US" dirty="0"/>
              <a:t> (</a:t>
            </a:r>
            <a:r>
              <a:rPr lang="en-US" dirty="0">
                <a:hlinkClick r:id="rId8"/>
              </a:rPr>
              <a:t>bit.ly/2w9L6RT</a:t>
            </a:r>
            <a:r>
              <a:rPr lang="en-US" dirty="0"/>
              <a:t>) LSWP quantitative assessment tool]</a:t>
            </a:r>
          </a:p>
          <a:p>
            <a:r>
              <a:rPr lang="en-US" dirty="0"/>
              <a:t>[Present your key findings from your audit of the LSWP:</a:t>
            </a:r>
          </a:p>
          <a:p>
            <a:pPr lvl="1"/>
            <a:r>
              <a:rPr lang="en-US" dirty="0"/>
              <a:t>E.g., discuss your application of the CA Dept. of Ed. Checklist to your LSWP. </a:t>
            </a:r>
          </a:p>
          <a:p>
            <a:pPr lvl="1"/>
            <a:r>
              <a:rPr lang="en-US" dirty="0"/>
              <a:t>Did the LSWP miss the mark at any point?] </a:t>
            </a:r>
          </a:p>
          <a:p>
            <a:r>
              <a:rPr lang="en-US" dirty="0"/>
              <a:t>[If the data is available, discuss the current state of LSWP implementation]</a:t>
            </a:r>
          </a:p>
          <a:p>
            <a:r>
              <a:rPr lang="en-US" dirty="0"/>
              <a:t>[Provide recommendation for what is needed:</a:t>
            </a:r>
          </a:p>
          <a:p>
            <a:pPr lvl="1"/>
            <a:r>
              <a:rPr lang="en-US" dirty="0"/>
              <a:t>Is it proposing new language be added to the current LSWP?</a:t>
            </a:r>
          </a:p>
          <a:p>
            <a:pPr lvl="1"/>
            <a:r>
              <a:rPr lang="en-US" dirty="0"/>
              <a:t>Or is it more about the need to ensure adequate implementation of an existing LSWP?]</a:t>
            </a:r>
          </a:p>
        </p:txBody>
      </p:sp>
    </p:spTree>
    <p:extLst>
      <p:ext uri="{BB962C8B-B14F-4D97-AF65-F5344CB8AC3E}">
        <p14:creationId xmlns:p14="http://schemas.microsoft.com/office/powerpoint/2010/main" val="175588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[Local School Wellness Policy Presentation Title]</a:t>
            </a:r>
          </a:p>
        </p:txBody>
      </p:sp>
      <p:sp>
        <p:nvSpPr>
          <p:cNvPr id="3" name="Subtitle 2">
            <a:extLst>
              <a:ext uri="{FF2B5EF4-FFF2-40B4-BE49-F238E27FC236}">
                <a16:creationId xmlns:a16="http://schemas.microsoft.com/office/drawing/2014/main" id="{1A0EA31B-12F6-4F80-A6AF-97C0BADE69EA}"/>
              </a:ext>
            </a:extLst>
          </p:cNvPr>
          <p:cNvSpPr>
            <a:spLocks noGrp="1"/>
          </p:cNvSpPr>
          <p:nvPr>
            <p:ph type="body" sz="quarter" idx="11"/>
          </p:nvPr>
        </p:nvSpPr>
        <p:spPr/>
        <p:txBody>
          <a:bodyPr/>
          <a:lstStyle/>
          <a:p>
            <a:pPr lvl="0"/>
            <a:r>
              <a:rPr lang="en-US" sz="4000" dirty="0"/>
              <a:t>[Name, </a:t>
            </a:r>
            <a:r>
              <a:rPr lang="en-US" sz="4000" b="0" dirty="0"/>
              <a:t>Title, Organization</a:t>
            </a:r>
          </a:p>
          <a:p>
            <a:pPr lvl="0"/>
            <a:r>
              <a:rPr lang="en-US" sz="4000" dirty="0"/>
              <a:t>Name, </a:t>
            </a:r>
            <a:r>
              <a:rPr lang="en-US" sz="4000" b="0" dirty="0"/>
              <a:t>Title, Organization</a:t>
            </a:r>
            <a:r>
              <a:rPr lang="en-US" sz="4000" dirty="0"/>
              <a:t>]</a:t>
            </a:r>
          </a:p>
        </p:txBody>
      </p:sp>
      <p:sp>
        <p:nvSpPr>
          <p:cNvPr id="4" name="Text Placeholder 3"/>
          <p:cNvSpPr>
            <a:spLocks noGrp="1"/>
          </p:cNvSpPr>
          <p:nvPr>
            <p:ph type="body" sz="quarter" idx="12"/>
          </p:nvPr>
        </p:nvSpPr>
        <p:spPr/>
        <p:txBody>
          <a:bodyPr/>
          <a:lstStyle/>
          <a:p>
            <a:r>
              <a:rPr lang="en-US" sz="3600"/>
              <a:t>[Date]</a:t>
            </a:r>
          </a:p>
          <a:p>
            <a:r>
              <a:rPr lang="en-US" sz="3200"/>
              <a:t>[</a:t>
            </a:r>
            <a:r>
              <a:rPr lang="en-US" sz="3200" b="0"/>
              <a:t>Location</a:t>
            </a:r>
            <a:r>
              <a:rPr lang="en-US" sz="3200"/>
              <a:t>]</a:t>
            </a:r>
            <a:endParaRPr lang="en-US" sz="3200" dirty="0"/>
          </a:p>
        </p:txBody>
      </p:sp>
    </p:spTree>
    <p:extLst>
      <p:ext uri="{BB962C8B-B14F-4D97-AF65-F5344CB8AC3E}">
        <p14:creationId xmlns:p14="http://schemas.microsoft.com/office/powerpoint/2010/main" val="81794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[Provide a clear description of what you are asking for in relation to the current LSWP?]</a:t>
            </a:r>
          </a:p>
          <a:p>
            <a:r>
              <a:rPr lang="en-US" dirty="0"/>
              <a:t>Potential action #1: asking for school district support to complete the LSWP audit</a:t>
            </a:r>
          </a:p>
          <a:p>
            <a:r>
              <a:rPr lang="en-US" dirty="0"/>
              <a:t>Potential action #2: asking for improved implementation of the current LSWP</a:t>
            </a:r>
          </a:p>
          <a:p>
            <a:r>
              <a:rPr lang="en-US" dirty="0"/>
              <a:t>Potential action #3: asking for new language to be added to the current LSWP?</a:t>
            </a:r>
          </a:p>
          <a:p>
            <a:pPr lvl="1"/>
            <a:r>
              <a:rPr lang="en-US" dirty="0"/>
              <a:t>If so, what exactly are you asking for and why?</a:t>
            </a:r>
          </a:p>
          <a:p>
            <a:pPr lvl="1"/>
            <a:r>
              <a:rPr lang="en-US" dirty="0"/>
              <a:t>Look to the appendix section of this slide deck for examples of how other jurisdictions have enhanced their LSWPs]</a:t>
            </a:r>
          </a:p>
        </p:txBody>
      </p:sp>
    </p:spTree>
    <p:extLst>
      <p:ext uri="{BB962C8B-B14F-4D97-AF65-F5344CB8AC3E}">
        <p14:creationId xmlns:p14="http://schemas.microsoft.com/office/powerpoint/2010/main" val="292349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2]</a:t>
            </a:r>
            <a:endParaRPr lang="en-US" dirty="0"/>
          </a:p>
        </p:txBody>
      </p:sp>
      <p:sp>
        <p:nvSpPr>
          <p:cNvPr id="3" name="Content Placeholder 2"/>
          <p:cNvSpPr>
            <a:spLocks noGrp="1"/>
          </p:cNvSpPr>
          <p:nvPr>
            <p:ph idx="1"/>
          </p:nvPr>
        </p:nvSpPr>
        <p:spPr/>
        <p:txBody>
          <a:bodyPr>
            <a:normAutofit lnSpcReduction="10000"/>
          </a:bodyPr>
          <a:lstStyle/>
          <a:p>
            <a:r>
              <a:rPr lang="en-US" b="1" dirty="0"/>
              <a:t>[Discuss how you would like to see this proposed action happen in partnership with community stakeholders]</a:t>
            </a:r>
          </a:p>
          <a:p>
            <a:r>
              <a:rPr lang="en-US" dirty="0"/>
              <a:t>E.g., provide an overview of how you would like to see, student and parent, teacher, LSWP committee, and broader community involvement in developing a response to poor implementation or a new plan</a:t>
            </a:r>
          </a:p>
          <a:p>
            <a:pPr lvl="1"/>
            <a:r>
              <a:rPr lang="en-US" dirty="0"/>
              <a:t>E.g., If one currently does not exist, you may ask that a wellness committee be established to help lead LSWP revisions and/or implementation efforts. You may also ask that parents, students, teachers, LHD reps, and other key community partners be asked to join the committee]</a:t>
            </a:r>
          </a:p>
        </p:txBody>
      </p:sp>
    </p:spTree>
    <p:extLst>
      <p:ext uri="{BB962C8B-B14F-4D97-AF65-F5344CB8AC3E}">
        <p14:creationId xmlns:p14="http://schemas.microsoft.com/office/powerpoint/2010/main" val="71853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[Proposed Action Part 3]</a:t>
            </a:r>
            <a:endParaRPr lang="en-US" dirty="0"/>
          </a:p>
        </p:txBody>
      </p:sp>
      <p:sp>
        <p:nvSpPr>
          <p:cNvPr id="3" name="Content Placeholder 2"/>
          <p:cNvSpPr>
            <a:spLocks noGrp="1"/>
          </p:cNvSpPr>
          <p:nvPr>
            <p:ph idx="1"/>
          </p:nvPr>
        </p:nvSpPr>
        <p:spPr/>
        <p:txBody>
          <a:bodyPr/>
          <a:lstStyle/>
          <a:p>
            <a:r>
              <a:rPr lang="en-US" dirty="0"/>
              <a:t>[Provide an honest assessment of the resources that will be needed to achieve this plan of action]</a:t>
            </a:r>
          </a:p>
          <a:p>
            <a:r>
              <a:rPr lang="en-US" dirty="0"/>
              <a:t>[Revisit patient story to help compel audience to action</a:t>
            </a:r>
          </a:p>
          <a:p>
            <a:pPr lvl="1"/>
            <a:r>
              <a:rPr lang="en-US" dirty="0"/>
              <a:t>A simple recall (name mention) should work]</a:t>
            </a:r>
          </a:p>
        </p:txBody>
      </p:sp>
      <p:pic>
        <p:nvPicPr>
          <p:cNvPr id="8" name="Picture Placeholder 11">
            <a:extLst>
              <a:ext uri="{FF2B5EF4-FFF2-40B4-BE49-F238E27FC236}">
                <a16:creationId xmlns:a16="http://schemas.microsoft.com/office/drawing/2014/main" id="{DC97BB34-1517-46C9-BE48-F5F989E3A652}"/>
              </a:ext>
            </a:extLst>
          </p:cNvPr>
          <p:cNvPicPr>
            <a:picLocks noChangeAspect="1"/>
          </p:cNvPicPr>
          <p:nvPr/>
        </p:nvPicPr>
        <p:blipFill>
          <a:blip r:embed="rId3">
            <a:extLst>
              <a:ext uri="{28A0092B-C50C-407E-A947-70E740481C1C}">
                <a14:useLocalDpi xmlns:a14="http://schemas.microsoft.com/office/drawing/2010/main" val="0"/>
              </a:ext>
            </a:extLst>
          </a:blip>
          <a:srcRect t="2923" b="2923"/>
          <a:stretch>
            <a:fillRect/>
          </a:stretch>
        </p:blipFill>
        <p:spPr>
          <a:xfrm>
            <a:off x="3710574" y="3636744"/>
            <a:ext cx="4770852" cy="2552300"/>
          </a:xfrm>
          <a:prstGeom prst="rect">
            <a:avLst/>
          </a:prstGeom>
        </p:spPr>
      </p:pic>
    </p:spTree>
    <p:extLst>
      <p:ext uri="{BB962C8B-B14F-4D97-AF65-F5344CB8AC3E}">
        <p14:creationId xmlns:p14="http://schemas.microsoft.com/office/powerpoint/2010/main" val="340843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8927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Answers to Common Questions</a:t>
            </a:r>
            <a:endParaRPr lang="en-US" dirty="0"/>
          </a:p>
        </p:txBody>
      </p:sp>
      <p:sp>
        <p:nvSpPr>
          <p:cNvPr id="3" name="Content Placeholder 2"/>
          <p:cNvSpPr>
            <a:spLocks noGrp="1"/>
          </p:cNvSpPr>
          <p:nvPr>
            <p:ph idx="1"/>
          </p:nvPr>
        </p:nvSpPr>
        <p:spPr/>
        <p:txBody>
          <a:bodyPr anchor="t"/>
          <a:lstStyle/>
          <a:p>
            <a:pPr marL="0" indent="0">
              <a:lnSpc>
                <a:spcPct val="100000"/>
              </a:lnSpc>
              <a:spcBef>
                <a:spcPts val="1200"/>
              </a:spcBef>
              <a:buNone/>
            </a:pPr>
            <a:r>
              <a:rPr lang="en-US" b="1" dirty="0"/>
              <a:t>Question: </a:t>
            </a:r>
            <a:r>
              <a:rPr lang="en-US" dirty="0"/>
              <a:t>Where can we identify additional funding/resource  opportunities to improve implementation of our district’s LSWP?</a:t>
            </a:r>
          </a:p>
          <a:p>
            <a:pPr lvl="1">
              <a:lnSpc>
                <a:spcPct val="100000"/>
              </a:lnSpc>
              <a:spcBef>
                <a:spcPts val="1200"/>
              </a:spcBef>
            </a:pPr>
            <a:r>
              <a:rPr lang="en-US" dirty="0"/>
              <a:t>Government </a:t>
            </a:r>
            <a:r>
              <a:rPr lang="en-US" dirty="0">
                <a:hlinkClick r:id="rId3"/>
              </a:rPr>
              <a:t>grant opportunities </a:t>
            </a:r>
            <a:r>
              <a:rPr lang="en-US" dirty="0"/>
              <a:t>(</a:t>
            </a:r>
            <a:r>
              <a:rPr lang="en-US" dirty="0">
                <a:hlinkClick r:id="rId3"/>
              </a:rPr>
              <a:t>bit.ly/33Sf4GI</a:t>
            </a:r>
            <a:r>
              <a:rPr lang="en-US" dirty="0"/>
              <a:t>)</a:t>
            </a:r>
          </a:p>
          <a:p>
            <a:pPr lvl="1">
              <a:lnSpc>
                <a:spcPct val="100000"/>
              </a:lnSpc>
              <a:spcBef>
                <a:spcPts val="1200"/>
              </a:spcBef>
            </a:pPr>
            <a:r>
              <a:rPr lang="en-US" dirty="0"/>
              <a:t>Child Nutrition Sharing Site LSWP implementation </a:t>
            </a:r>
            <a:r>
              <a:rPr lang="en-US" dirty="0">
                <a:hlinkClick r:id="rId4"/>
              </a:rPr>
              <a:t>training resources</a:t>
            </a:r>
            <a:r>
              <a:rPr lang="en-US" dirty="0"/>
              <a:t> (</a:t>
            </a:r>
            <a:r>
              <a:rPr lang="en-US" dirty="0">
                <a:hlinkClick r:id="rId4"/>
              </a:rPr>
              <a:t>bit.ly/39pGMf1</a:t>
            </a:r>
            <a:r>
              <a:rPr lang="en-US" dirty="0"/>
              <a:t>)</a:t>
            </a:r>
          </a:p>
          <a:p>
            <a:pPr lvl="1">
              <a:lnSpc>
                <a:spcPct val="100000"/>
              </a:lnSpc>
              <a:spcBef>
                <a:spcPts val="1200"/>
              </a:spcBef>
            </a:pPr>
            <a:r>
              <a:rPr lang="en-US" dirty="0">
                <a:hlinkClick r:id="rId5"/>
              </a:rPr>
              <a:t>District-level funding </a:t>
            </a:r>
            <a:r>
              <a:rPr lang="en-US" dirty="0"/>
              <a:t>(</a:t>
            </a:r>
            <a:r>
              <a:rPr lang="en-US" dirty="0">
                <a:hlinkClick r:id="rId6"/>
              </a:rPr>
              <a:t>bit.ly/2WP71ca</a:t>
            </a:r>
            <a:r>
              <a:rPr lang="en-US" dirty="0"/>
              <a:t>) via </a:t>
            </a:r>
            <a:r>
              <a:rPr lang="en-US" dirty="0">
                <a:hlinkClick r:id="rId7"/>
              </a:rPr>
              <a:t>Local Control and Accountability Plan (LCAP)</a:t>
            </a:r>
            <a:r>
              <a:rPr lang="en-US" dirty="0"/>
              <a:t> (</a:t>
            </a:r>
            <a:r>
              <a:rPr lang="en-US" dirty="0">
                <a:hlinkClick r:id="rId8"/>
              </a:rPr>
              <a:t>bit.ly/33UAbbo</a:t>
            </a:r>
            <a:r>
              <a:rPr lang="en-US" dirty="0"/>
              <a:t>)</a:t>
            </a:r>
          </a:p>
        </p:txBody>
      </p:sp>
    </p:spTree>
    <p:extLst>
      <p:ext uri="{BB962C8B-B14F-4D97-AF65-F5344CB8AC3E}">
        <p14:creationId xmlns:p14="http://schemas.microsoft.com/office/powerpoint/2010/main" val="288531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a:t>Answers to Common Questions</a:t>
            </a:r>
            <a:endParaRPr lang="en-US" dirty="0"/>
          </a:p>
        </p:txBody>
      </p:sp>
      <p:sp>
        <p:nvSpPr>
          <p:cNvPr id="3" name="Content Placeholder 2"/>
          <p:cNvSpPr>
            <a:spLocks noGrp="1"/>
          </p:cNvSpPr>
          <p:nvPr>
            <p:ph idx="1"/>
          </p:nvPr>
        </p:nvSpPr>
        <p:spPr/>
        <p:txBody>
          <a:bodyPr/>
          <a:lstStyle/>
          <a:p>
            <a:pPr marL="0" indent="0">
              <a:lnSpc>
                <a:spcPct val="114000"/>
              </a:lnSpc>
              <a:spcBef>
                <a:spcPts val="600"/>
              </a:spcBef>
              <a:buNone/>
            </a:pPr>
            <a:r>
              <a:rPr lang="en-US" b="1" dirty="0"/>
              <a:t>Question: </a:t>
            </a:r>
            <a:r>
              <a:rPr lang="en-US" dirty="0"/>
              <a:t>School districts are operating with very limited budgets. Why should we prioritize this over, say, education?</a:t>
            </a:r>
          </a:p>
          <a:p>
            <a:pPr lvl="1">
              <a:lnSpc>
                <a:spcPct val="114000"/>
              </a:lnSpc>
              <a:spcBef>
                <a:spcPts val="600"/>
              </a:spcBef>
            </a:pPr>
            <a:r>
              <a:rPr lang="en-US" dirty="0"/>
              <a:t>Answer: This is not about prioritizing one over the other (LSWP/health vs education). Rather, as we discussed earlier, LSWPs and improved student health and well-being go hand in hand with improved educational performance</a:t>
            </a:r>
          </a:p>
          <a:p>
            <a:pPr lvl="2">
              <a:lnSpc>
                <a:spcPct val="114000"/>
              </a:lnSpc>
              <a:spcBef>
                <a:spcPts val="600"/>
              </a:spcBef>
            </a:pPr>
            <a:r>
              <a:rPr lang="en-US" dirty="0"/>
              <a:t>[Provide data illustrating connection between  student health and education goals]</a:t>
            </a:r>
          </a:p>
        </p:txBody>
      </p:sp>
    </p:spTree>
    <p:extLst>
      <p:ext uri="{BB962C8B-B14F-4D97-AF65-F5344CB8AC3E}">
        <p14:creationId xmlns:p14="http://schemas.microsoft.com/office/powerpoint/2010/main" val="38764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5" name="TextBox 4">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600" b="1" dirty="0">
                <a:solidFill>
                  <a:srgbClr val="122147"/>
                </a:solidFill>
                <a:effectLst>
                  <a:outerShdw blurRad="38100" dist="38100" dir="2700000" algn="tl">
                    <a:srgbClr val="000000">
                      <a:alpha val="43137"/>
                    </a:srgbClr>
                  </a:outerShdw>
                </a:effectLst>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3630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sset 34.png">
            <a:extLst>
              <a:ext uri="{FF2B5EF4-FFF2-40B4-BE49-F238E27FC236}">
                <a16:creationId xmlns:a16="http://schemas.microsoft.com/office/drawing/2014/main" id="{C87A3692-87A7-4050-A523-5D4E015CED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09508" y="0"/>
            <a:ext cx="2982492" cy="2175201"/>
          </a:xfrm>
          <a:prstGeom prst="rect">
            <a:avLst/>
          </a:prstGeom>
        </p:spPr>
      </p:pic>
      <p:sp>
        <p:nvSpPr>
          <p:cNvPr id="13" name="Title 12"/>
          <p:cNvSpPr>
            <a:spLocks noGrp="1"/>
          </p:cNvSpPr>
          <p:nvPr>
            <p:ph type="title"/>
          </p:nvPr>
        </p:nvSpPr>
        <p:spPr/>
        <p:txBody>
          <a:bodyPr/>
          <a:lstStyle/>
          <a:p>
            <a:r>
              <a:rPr lang="en-US" dirty="0"/>
              <a:t>Resources</a:t>
            </a:r>
          </a:p>
        </p:txBody>
      </p:sp>
      <p:sp>
        <p:nvSpPr>
          <p:cNvPr id="16" name="Content Placeholder 15"/>
          <p:cNvSpPr>
            <a:spLocks noGrp="1"/>
          </p:cNvSpPr>
          <p:nvPr>
            <p:ph idx="1"/>
          </p:nvPr>
        </p:nvSpPr>
        <p:spPr/>
        <p:txBody>
          <a:bodyPr anchor="ctr">
            <a:normAutofit/>
          </a:bodyPr>
          <a:lstStyle/>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CDC Healthy Schools: LSWP</a:t>
            </a:r>
          </a:p>
          <a:p>
            <a:pPr marL="45720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4"/>
              </a:rPr>
              <a:t>bit.ly/3dww9tX</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Alliance for a Healthier Generation: LSWP</a:t>
            </a:r>
          </a:p>
          <a:p>
            <a:pPr marL="45720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5"/>
              </a:rPr>
              <a:t>bit.ly/2wKBcXh</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dirty="0">
                <a:ea typeface="Century Gothic" charset="0"/>
                <a:cs typeface="Century Gothic" charset="0"/>
              </a:rPr>
              <a:t>California LSWP Collaborative </a:t>
            </a:r>
          </a:p>
          <a:p>
            <a:pPr marL="457200" indent="0">
              <a:lnSpc>
                <a:spcPct val="100000"/>
              </a:lnSpc>
              <a:spcBef>
                <a:spcPts val="600"/>
              </a:spcBef>
              <a:buSzPct val="75000"/>
              <a:buNone/>
            </a:pPr>
            <a:r>
              <a:rPr lang="en-US" b="1" dirty="0">
                <a:solidFill>
                  <a:srgbClr val="2510BF"/>
                </a:solidFill>
                <a:ea typeface="Century Gothic" charset="0"/>
                <a:cs typeface="Century Gothic" charset="0"/>
                <a:hlinkClick r:id="rId6"/>
              </a:rPr>
              <a:t>bit.ly/39pzecb</a:t>
            </a:r>
            <a:endParaRPr lang="en-US" dirty="0">
              <a:solidFill>
                <a:srgbClr val="2510BF"/>
              </a:solidFill>
            </a:endParaRPr>
          </a:p>
        </p:txBody>
      </p:sp>
      <p:sp>
        <p:nvSpPr>
          <p:cNvPr id="18" name="Content Placeholder 17"/>
          <p:cNvSpPr>
            <a:spLocks noGrp="1"/>
          </p:cNvSpPr>
          <p:nvPr>
            <p:ph idx="16"/>
          </p:nvPr>
        </p:nvSpPr>
        <p:spPr>
          <a:xfrm>
            <a:off x="6189044" y="1607419"/>
            <a:ext cx="5393356" cy="4581625"/>
          </a:xfrm>
        </p:spPr>
        <p:txBody>
          <a:bodyPr anchor="ctr">
            <a:noAutofit/>
          </a:bodyPr>
          <a:lstStyle/>
          <a:p>
            <a:pPr marL="461963" indent="-461963">
              <a:lnSpc>
                <a:spcPct val="100000"/>
              </a:lnSpc>
              <a:spcBef>
                <a:spcPts val="600"/>
              </a:spcBef>
              <a:buSzPct val="75000"/>
              <a:buFont typeface="Wingdings" panose="05000000000000000000" pitchFamily="2" charset="2"/>
              <a:buChar char="Ø"/>
            </a:pPr>
            <a:endParaRPr lang="en-US" b="1" dirty="0">
              <a:ea typeface="Century Gothic" charset="0"/>
              <a:cs typeface="Century Gothic" charset="0"/>
            </a:endParaRPr>
          </a:p>
          <a:p>
            <a:pPr marL="461963" lvl="0" indent="-461963">
              <a:lnSpc>
                <a:spcPct val="100000"/>
              </a:lnSpc>
              <a:spcBef>
                <a:spcPts val="600"/>
              </a:spcBef>
              <a:buSzPct val="75000"/>
              <a:buFont typeface="Wingdings" panose="05000000000000000000" pitchFamily="2" charset="2"/>
              <a:buChar char="Ø"/>
            </a:pPr>
            <a:r>
              <a:rPr lang="en-US" b="1" dirty="0" err="1">
                <a:ea typeface="Century Gothic" charset="0"/>
                <a:cs typeface="Century Gothic" charset="0"/>
              </a:rPr>
              <a:t>ChangeLab</a:t>
            </a:r>
            <a:r>
              <a:rPr lang="en-US" b="1" dirty="0">
                <a:ea typeface="Century Gothic" charset="0"/>
                <a:cs typeface="Century Gothic" charset="0"/>
              </a:rPr>
              <a:t> Solutions: LSWP</a:t>
            </a:r>
          </a:p>
          <a:p>
            <a:pPr marL="457200" lvl="0" indent="0">
              <a:lnSpc>
                <a:spcPct val="100000"/>
              </a:lnSpc>
              <a:spcBef>
                <a:spcPts val="600"/>
              </a:spcBef>
              <a:spcAft>
                <a:spcPts val="1800"/>
              </a:spcAft>
              <a:buSzPct val="75000"/>
              <a:buNone/>
            </a:pPr>
            <a:r>
              <a:rPr lang="en-US" b="1" dirty="0">
                <a:solidFill>
                  <a:srgbClr val="2510BF"/>
                </a:solidFill>
                <a:ea typeface="Century Gothic" charset="0"/>
                <a:cs typeface="Century Gothic" charset="0"/>
                <a:hlinkClick r:id="rId7"/>
              </a:rPr>
              <a:t>bit.ly/2UoqMpp</a:t>
            </a:r>
            <a:endParaRPr lang="en-US" b="1" dirty="0">
              <a:solidFill>
                <a:srgbClr val="2510BF"/>
              </a:solidFill>
              <a:ea typeface="Century Gothic" charset="0"/>
              <a:cs typeface="Century Gothic" charset="0"/>
            </a:endParaRPr>
          </a:p>
          <a:p>
            <a:pPr marL="461963" indent="-461963">
              <a:lnSpc>
                <a:spcPct val="100000"/>
              </a:lnSpc>
              <a:spcBef>
                <a:spcPts val="600"/>
              </a:spcBef>
              <a:buSzPct val="75000"/>
              <a:buFont typeface="Wingdings" panose="05000000000000000000" pitchFamily="2" charset="2"/>
              <a:buChar char="Ø"/>
            </a:pPr>
            <a:r>
              <a:rPr lang="en-US" b="1" i="1" dirty="0">
                <a:ea typeface="Century Gothic" charset="0"/>
                <a:cs typeface="Century Gothic" charset="0"/>
              </a:rPr>
              <a:t>LSWP Fact Sheet </a:t>
            </a:r>
            <a:r>
              <a:rPr lang="en-US" b="1" dirty="0">
                <a:ea typeface="Century Gothic" charset="0"/>
                <a:cs typeface="Century Gothic" charset="0"/>
              </a:rPr>
              <a:t>for links to additional resources!</a:t>
            </a:r>
          </a:p>
        </p:txBody>
      </p:sp>
    </p:spTree>
    <p:extLst>
      <p:ext uri="{BB962C8B-B14F-4D97-AF65-F5344CB8AC3E}">
        <p14:creationId xmlns:p14="http://schemas.microsoft.com/office/powerpoint/2010/main" val="62501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a:t>[Presenter Name]</a:t>
            </a:r>
            <a:endParaRPr lang="en-US" dirty="0"/>
          </a:p>
        </p:txBody>
      </p:sp>
      <p:sp>
        <p:nvSpPr>
          <p:cNvPr id="13" name="Text Placeholder 12"/>
          <p:cNvSpPr>
            <a:spLocks noGrp="1"/>
          </p:cNvSpPr>
          <p:nvPr>
            <p:ph type="body" sz="quarter" idx="11"/>
          </p:nvPr>
        </p:nvSpPr>
        <p:spPr/>
        <p:txBody>
          <a:bodyPr/>
          <a:lstStyle/>
          <a:p>
            <a:r>
              <a:rPr lang="en-US"/>
              <a:t>[Contact Information]</a:t>
            </a:r>
          </a:p>
          <a:p>
            <a:endParaRPr lang="en-US" dirty="0"/>
          </a:p>
        </p:txBody>
      </p:sp>
      <p:sp>
        <p:nvSpPr>
          <p:cNvPr id="11" name="Title 10"/>
          <p:cNvSpPr>
            <a:spLocks noGrp="1"/>
          </p:cNvSpPr>
          <p:nvPr>
            <p:ph type="title"/>
          </p:nvPr>
        </p:nvSpPr>
        <p:spPr/>
        <p:txBody>
          <a:bodyPr/>
          <a:lstStyle/>
          <a:p>
            <a:r>
              <a:rPr lang="en-US"/>
              <a:t>Keep the Conversation Going!</a:t>
            </a:r>
            <a:endParaRPr lang="en-US" dirty="0"/>
          </a:p>
        </p:txBody>
      </p:sp>
    </p:spTree>
    <p:extLst>
      <p:ext uri="{BB962C8B-B14F-4D97-AF65-F5344CB8AC3E}">
        <p14:creationId xmlns:p14="http://schemas.microsoft.com/office/powerpoint/2010/main" val="232387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t>Expand Physical Activity Requirements</a:t>
            </a:r>
          </a:p>
          <a:p>
            <a:pPr marL="514350" indent="-514350">
              <a:spcBef>
                <a:spcPts val="0"/>
              </a:spcBef>
              <a:buFont typeface="+mj-lt"/>
              <a:buAutoNum type="arabicPeriod"/>
            </a:pPr>
            <a:r>
              <a:rPr lang="en-US" sz="3000" dirty="0"/>
              <a:t>Extend nutrition requirements to on-campus activities</a:t>
            </a:r>
          </a:p>
          <a:p>
            <a:pPr marL="514350" indent="-514350">
              <a:spcBef>
                <a:spcPts val="0"/>
              </a:spcBef>
              <a:buFont typeface="+mj-lt"/>
              <a:buAutoNum type="arabicPeriod"/>
            </a:pPr>
            <a:r>
              <a:rPr lang="en-US" sz="3000" dirty="0"/>
              <a:t>Promote a healthy physical environment</a:t>
            </a:r>
          </a:p>
          <a:p>
            <a:pPr marL="514350" indent="-514350">
              <a:spcBef>
                <a:spcPts val="0"/>
              </a:spcBef>
              <a:buFont typeface="+mj-lt"/>
              <a:buAutoNum type="arabicPeriod"/>
            </a:pPr>
            <a:r>
              <a:rPr lang="en-US" sz="3000" dirty="0"/>
              <a:t>Strengthen implementation &amp; enforcement</a:t>
            </a:r>
          </a:p>
        </p:txBody>
      </p:sp>
      <p:sp>
        <p:nvSpPr>
          <p:cNvPr id="20" name="Title 1"/>
          <p:cNvSpPr txBox="1">
            <a:spLocks/>
          </p:cNvSpPr>
          <p:nvPr/>
        </p:nvSpPr>
        <p:spPr>
          <a:xfrm>
            <a:off x="418021" y="1484027"/>
            <a:ext cx="109728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rgbClr val="122147"/>
                </a:solidFill>
                <a:latin typeface="Century Gothic" panose="020B0502020202020204" pitchFamily="34" charset="0"/>
              </a:rPr>
              <a:t>How can you improve your LSWP?</a:t>
            </a:r>
            <a:r>
              <a:rPr lang="en-US" sz="3600" dirty="0">
                <a:latin typeface="Century Gothic" panose="020B0502020202020204" pitchFamily="34" charset="0"/>
              </a:rPr>
              <a:t/>
            </a:r>
            <a:br>
              <a:rPr lang="en-US" sz="3600" dirty="0">
                <a:latin typeface="Century Gothic" panose="020B0502020202020204" pitchFamily="34" charset="0"/>
              </a:rPr>
            </a:br>
            <a:r>
              <a:rPr lang="en-US" sz="3200" b="1" dirty="0">
                <a:solidFill>
                  <a:srgbClr val="0093D0"/>
                </a:solidFill>
                <a:latin typeface="Century Gothic" panose="020B0502020202020204" pitchFamily="34" charset="0"/>
              </a:rPr>
              <a:t>A POLICY MENU</a:t>
            </a:r>
          </a:p>
        </p:txBody>
      </p:sp>
      <p:pic>
        <p:nvPicPr>
          <p:cNvPr id="5" name="Picture 1">
            <a:extLst>
              <a:ext uri="{FF2B5EF4-FFF2-40B4-BE49-F238E27FC236}">
                <a16:creationId xmlns:a16="http://schemas.microsoft.com/office/drawing/2014/main" id="{E63A0223-92E6-4F01-95DD-0246B989B1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6" t="4277" r="3061" b="4335"/>
          <a:stretch/>
        </p:blipFill>
        <p:spPr bwMode="auto">
          <a:xfrm>
            <a:off x="418021" y="3051669"/>
            <a:ext cx="4220267" cy="26511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00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Tree>
    <p:extLst>
      <p:ext uri="{BB962C8B-B14F-4D97-AF65-F5344CB8AC3E}">
        <p14:creationId xmlns:p14="http://schemas.microsoft.com/office/powerpoint/2010/main" val="53902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56933"/>
            <a:ext cx="6860498" cy="3640667"/>
          </a:xfrm>
        </p:spPr>
        <p:txBody>
          <a:bodyPr anchor="ctr">
            <a:noAutofit/>
          </a:bodyPr>
          <a:lstStyle/>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sp>
        <p:nvSpPr>
          <p:cNvPr id="20" name="Title 1"/>
          <p:cNvSpPr txBox="1">
            <a:spLocks/>
          </p:cNvSpPr>
          <p:nvPr/>
        </p:nvSpPr>
        <p:spPr>
          <a:xfrm>
            <a:off x="418021" y="1484027"/>
            <a:ext cx="109728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rgbClr val="122147"/>
                </a:solidFill>
                <a:latin typeface="Century Gothic" panose="020B0502020202020204" pitchFamily="34" charset="0"/>
              </a:rPr>
              <a:t>How can you improve your LSWP?</a:t>
            </a:r>
            <a:r>
              <a:rPr lang="en-US" sz="3600" dirty="0">
                <a:latin typeface="Century Gothic" panose="020B0502020202020204" pitchFamily="34" charset="0"/>
              </a:rPr>
              <a:t/>
            </a:r>
            <a:br>
              <a:rPr lang="en-US" sz="3600" dirty="0">
                <a:latin typeface="Century Gothic" panose="020B0502020202020204" pitchFamily="34" charset="0"/>
              </a:rPr>
            </a:br>
            <a:r>
              <a:rPr lang="en-US" sz="3200" b="1" dirty="0">
                <a:solidFill>
                  <a:srgbClr val="0093D0"/>
                </a:solidFill>
                <a:latin typeface="Century Gothic" panose="020B0502020202020204" pitchFamily="34" charset="0"/>
              </a:rPr>
              <a:t>A POLICY MENU</a:t>
            </a:r>
          </a:p>
        </p:txBody>
      </p:sp>
      <p:pic>
        <p:nvPicPr>
          <p:cNvPr id="6" name="Picture 5">
            <a:extLst>
              <a:ext uri="{FF2B5EF4-FFF2-40B4-BE49-F238E27FC236}">
                <a16:creationId xmlns:a16="http://schemas.microsoft.com/office/drawing/2014/main" id="{CC420438-0899-4793-AF1A-DA4CDA783F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3708" y="2902527"/>
            <a:ext cx="1133783" cy="1748885"/>
          </a:xfrm>
          <a:prstGeom prst="rect">
            <a:avLst/>
          </a:prstGeom>
        </p:spPr>
      </p:pic>
      <p:pic>
        <p:nvPicPr>
          <p:cNvPr id="7" name="Picture 6">
            <a:extLst>
              <a:ext uri="{FF2B5EF4-FFF2-40B4-BE49-F238E27FC236}">
                <a16:creationId xmlns:a16="http://schemas.microsoft.com/office/drawing/2014/main" id="{48F2A81E-622E-402A-9F17-4A00907CE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48" y="4018419"/>
            <a:ext cx="2944036" cy="1964495"/>
          </a:xfrm>
          <a:prstGeom prst="rect">
            <a:avLst/>
          </a:prstGeom>
        </p:spPr>
      </p:pic>
    </p:spTree>
    <p:extLst>
      <p:ext uri="{BB962C8B-B14F-4D97-AF65-F5344CB8AC3E}">
        <p14:creationId xmlns:p14="http://schemas.microsoft.com/office/powerpoint/2010/main" val="7550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a:pPr>
            <a:r>
              <a:rPr lang="en-US" dirty="0"/>
              <a:t>Expand physical activity requirements</a:t>
            </a:r>
          </a:p>
        </p:txBody>
      </p:sp>
      <p:sp>
        <p:nvSpPr>
          <p:cNvPr id="5" name="Content Placeholder 4"/>
          <p:cNvSpPr>
            <a:spLocks noGrp="1"/>
          </p:cNvSpPr>
          <p:nvPr>
            <p:ph idx="1"/>
          </p:nvPr>
        </p:nvSpPr>
        <p:spPr/>
        <p:txBody>
          <a:bodyPr>
            <a:noAutofit/>
          </a:bodyPr>
          <a:lstStyle/>
          <a:p>
            <a:pPr marL="0" indent="0">
              <a:buNone/>
            </a:pPr>
            <a:r>
              <a:rPr lang="en-US" sz="2400" b="1" dirty="0"/>
              <a:t>California state law </a:t>
            </a:r>
            <a:r>
              <a:rPr lang="en-US" sz="2400" dirty="0"/>
              <a:t>has strong requirements for physical education and activity, but local school districts can supplement this with other policies</a:t>
            </a:r>
          </a:p>
          <a:p>
            <a:pPr marL="0" indent="0">
              <a:buNone/>
            </a:pPr>
            <a:r>
              <a:rPr lang="en-US" sz="2400" u="sng" dirty="0"/>
              <a:t>Policy opportunities:</a:t>
            </a:r>
          </a:p>
          <a:p>
            <a:pPr>
              <a:lnSpc>
                <a:spcPct val="100000"/>
              </a:lnSpc>
              <a:spcBef>
                <a:spcPts val="600"/>
              </a:spcBef>
            </a:pPr>
            <a:r>
              <a:rPr lang="en-US" sz="2200" dirty="0"/>
              <a:t>Minimum daily time (60 minutes, for example) of physical activity for all students</a:t>
            </a:r>
          </a:p>
          <a:p>
            <a:pPr>
              <a:lnSpc>
                <a:spcPct val="100000"/>
              </a:lnSpc>
              <a:spcBef>
                <a:spcPts val="600"/>
              </a:spcBef>
            </a:pPr>
            <a:r>
              <a:rPr lang="en-US" sz="2200" dirty="0"/>
              <a:t>Requirement to have one longer recess and short physical activity breaks throughout day (CA law currently recommends but does not require daily recess periods)</a:t>
            </a:r>
          </a:p>
          <a:p>
            <a:pPr>
              <a:lnSpc>
                <a:spcPct val="100000"/>
              </a:lnSpc>
              <a:spcBef>
                <a:spcPts val="600"/>
              </a:spcBef>
            </a:pPr>
            <a:r>
              <a:rPr lang="en-US" sz="2200" dirty="0"/>
              <a:t>Recess before lunch to increase food consumption and improve classroom attentiveness</a:t>
            </a:r>
          </a:p>
          <a:p>
            <a:pPr>
              <a:lnSpc>
                <a:spcPct val="100000"/>
              </a:lnSpc>
              <a:spcBef>
                <a:spcPts val="600"/>
              </a:spcBef>
            </a:pPr>
            <a:r>
              <a:rPr lang="en-US" sz="2200" dirty="0"/>
              <a:t>Guidelines for physical education curriculum that provides a variety of types of activities</a:t>
            </a:r>
          </a:p>
          <a:p>
            <a:pPr>
              <a:lnSpc>
                <a:spcPct val="100000"/>
              </a:lnSpc>
              <a:spcBef>
                <a:spcPts val="600"/>
              </a:spcBef>
            </a:pPr>
            <a:r>
              <a:rPr lang="en-US" sz="2200" dirty="0"/>
              <a:t>Training for teachers on how to incorporate physical activity into classrooms</a:t>
            </a:r>
          </a:p>
          <a:p>
            <a:pPr>
              <a:lnSpc>
                <a:spcPct val="100000"/>
              </a:lnSpc>
              <a:spcBef>
                <a:spcPts val="600"/>
              </a:spcBef>
            </a:pPr>
            <a:r>
              <a:rPr lang="en-US" sz="2200" dirty="0"/>
              <a:t>Encouragement for active transportation (through safe routes to school and availability of bike racks, for example)</a:t>
            </a:r>
          </a:p>
        </p:txBody>
      </p:sp>
      <p:sp>
        <p:nvSpPr>
          <p:cNvPr id="23" name="Content Placeholder 5"/>
          <p:cNvSpPr>
            <a:spLocks noGrp="1"/>
          </p:cNvSpPr>
          <p:nvPr>
            <p:ph sz="quarter" idx="15"/>
          </p:nvPr>
        </p:nvSpPr>
        <p:spPr>
          <a:xfrm>
            <a:off x="601248" y="6199187"/>
            <a:ext cx="10968318" cy="573087"/>
          </a:xfrm>
        </p:spPr>
        <p:txBody>
          <a:bodyPr/>
          <a:lstStyle/>
          <a:p>
            <a:pPr marL="0" indent="0">
              <a:buNone/>
            </a:pPr>
            <a:r>
              <a:rPr lang="en-US" dirty="0">
                <a:solidFill>
                  <a:schemeClr val="tx1">
                    <a:lumMod val="95000"/>
                    <a:lumOff val="5000"/>
                  </a:schemeClr>
                </a:solidFill>
              </a:rPr>
              <a:t>-</a:t>
            </a:r>
            <a:r>
              <a:rPr lang="en-US" dirty="0"/>
              <a:t>California Department of Education. Physical Education Model Content Standards for California Public Schools Kindergarten through Grade Twelve. </a:t>
            </a:r>
            <a:r>
              <a:rPr lang="en-US" dirty="0">
                <a:solidFill>
                  <a:srgbClr val="0000FF"/>
                </a:solidFill>
                <a:hlinkClick r:id="rId3"/>
              </a:rPr>
              <a:t>https://www.cde.ca.gov/be/st/ss/documents/pestandards.pdf</a:t>
            </a:r>
            <a:r>
              <a:rPr lang="en-US" dirty="0">
                <a:solidFill>
                  <a:srgbClr val="0000FF"/>
                </a:solidFill>
              </a:rPr>
              <a:t> </a:t>
            </a:r>
          </a:p>
        </p:txBody>
      </p:sp>
    </p:spTree>
    <p:extLst>
      <p:ext uri="{BB962C8B-B14F-4D97-AF65-F5344CB8AC3E}">
        <p14:creationId xmlns:p14="http://schemas.microsoft.com/office/powerpoint/2010/main" val="244979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56933"/>
            <a:ext cx="6860498"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sp>
        <p:nvSpPr>
          <p:cNvPr id="20" name="Title 1"/>
          <p:cNvSpPr txBox="1">
            <a:spLocks/>
          </p:cNvSpPr>
          <p:nvPr/>
        </p:nvSpPr>
        <p:spPr>
          <a:xfrm>
            <a:off x="418021" y="1484027"/>
            <a:ext cx="109728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rgbClr val="122147"/>
                </a:solidFill>
                <a:latin typeface="Century Gothic" panose="020B0502020202020204" pitchFamily="34" charset="0"/>
              </a:rPr>
              <a:t>How can you improve your LSWP?</a:t>
            </a:r>
            <a:r>
              <a:rPr lang="en-US" sz="3600" dirty="0">
                <a:latin typeface="Century Gothic" panose="020B0502020202020204" pitchFamily="34" charset="0"/>
              </a:rPr>
              <a:t/>
            </a:r>
            <a:br>
              <a:rPr lang="en-US" sz="3600" dirty="0">
                <a:latin typeface="Century Gothic" panose="020B0502020202020204" pitchFamily="34" charset="0"/>
              </a:rPr>
            </a:br>
            <a:r>
              <a:rPr lang="en-US" sz="3200" b="1" dirty="0">
                <a:solidFill>
                  <a:srgbClr val="0093D0"/>
                </a:solidFill>
                <a:latin typeface="Century Gothic" panose="020B0502020202020204" pitchFamily="34" charset="0"/>
              </a:rPr>
              <a:t>A POLICY MENU</a:t>
            </a:r>
          </a:p>
        </p:txBody>
      </p:sp>
      <p:pic>
        <p:nvPicPr>
          <p:cNvPr id="8" name="Picture 7" descr="U:\Artwork\Graphics by Topic Areas\Food - markets - gardens\spot-fresh-produce-carrot-water-apple.png">
            <a:extLst>
              <a:ext uri="{FF2B5EF4-FFF2-40B4-BE49-F238E27FC236}">
                <a16:creationId xmlns:a16="http://schemas.microsoft.com/office/drawing/2014/main" id="{C82B2E3C-A219-4609-9E97-730EE401A3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8021" y="3129196"/>
            <a:ext cx="4131734" cy="2819400"/>
          </a:xfrm>
          <a:prstGeom prst="rect">
            <a:avLst/>
          </a:prstGeom>
          <a:noFill/>
          <a:ln>
            <a:noFill/>
          </a:ln>
        </p:spPr>
      </p:pic>
    </p:spTree>
    <p:extLst>
      <p:ext uri="{BB962C8B-B14F-4D97-AF65-F5344CB8AC3E}">
        <p14:creationId xmlns:p14="http://schemas.microsoft.com/office/powerpoint/2010/main" val="24676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startAt="2"/>
            </a:pPr>
            <a:r>
              <a:rPr lang="en-US" dirty="0"/>
              <a:t>Extend nutrition requirements to on-campus activities</a:t>
            </a:r>
          </a:p>
        </p:txBody>
      </p:sp>
      <p:sp>
        <p:nvSpPr>
          <p:cNvPr id="2" name="Content Placeholder 1"/>
          <p:cNvSpPr>
            <a:spLocks noGrp="1"/>
          </p:cNvSpPr>
          <p:nvPr>
            <p:ph idx="1"/>
          </p:nvPr>
        </p:nvSpPr>
        <p:spPr/>
        <p:txBody>
          <a:bodyPr/>
          <a:lstStyle/>
          <a:p>
            <a:pPr marL="0" indent="0">
              <a:buNone/>
            </a:pPr>
            <a:r>
              <a:rPr lang="en-US" u="sng" dirty="0"/>
              <a:t>Policy Opportunities:</a:t>
            </a:r>
          </a:p>
          <a:p>
            <a:pPr lvl="1"/>
            <a:r>
              <a:rPr lang="en-US" dirty="0"/>
              <a:t>All foods provided (not sold) on campus meet certain nutritional standards</a:t>
            </a:r>
          </a:p>
          <a:p>
            <a:pPr lvl="1"/>
            <a:r>
              <a:rPr lang="en-US" dirty="0"/>
              <a:t>Sports events and after-school concessions must also comply with nutrition standards</a:t>
            </a:r>
          </a:p>
          <a:p>
            <a:pPr lvl="1"/>
            <a:r>
              <a:rPr lang="en-US" dirty="0"/>
              <a:t>School district to encourage fundraisers that do not sell food and/or that promote physical activity</a:t>
            </a:r>
          </a:p>
          <a:p>
            <a:pPr lvl="1"/>
            <a:r>
              <a:rPr lang="en-US" dirty="0"/>
              <a:t>Fundraising activities not promote particular food brands</a:t>
            </a:r>
          </a:p>
          <a:p>
            <a:pPr lvl="1"/>
            <a:r>
              <a:rPr lang="en-US" dirty="0"/>
              <a:t>School district to provide parents and teachers with healthy celebration ideas</a:t>
            </a:r>
          </a:p>
        </p:txBody>
      </p:sp>
    </p:spTree>
    <p:extLst>
      <p:ext uri="{BB962C8B-B14F-4D97-AF65-F5344CB8AC3E}">
        <p14:creationId xmlns:p14="http://schemas.microsoft.com/office/powerpoint/2010/main" val="429391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6"/>
          </p:nvPr>
        </p:nvSpPr>
        <p:spPr/>
        <p:txBody>
          <a:bodyPr>
            <a:normAutofit/>
          </a:bodyPr>
          <a:lstStyle/>
          <a:p>
            <a:pPr marL="0" indent="0">
              <a:lnSpc>
                <a:spcPct val="100000"/>
              </a:lnSpc>
              <a:spcBef>
                <a:spcPts val="0"/>
              </a:spcBef>
              <a:buNone/>
            </a:pPr>
            <a:r>
              <a:rPr lang="en-US" dirty="0">
                <a:solidFill>
                  <a:schemeClr val="tx1">
                    <a:lumMod val="95000"/>
                    <a:lumOff val="5000"/>
                  </a:schemeClr>
                </a:solidFill>
              </a:rPr>
              <a:t>-San Francisco Unified School District Student Nutrition Services. </a:t>
            </a:r>
            <a:r>
              <a:rPr lang="en-US" dirty="0"/>
              <a:t>Nutrition Guidelines for all Food &amp; Beverages (2019). </a:t>
            </a:r>
          </a:p>
          <a:p>
            <a:pPr marL="0" indent="0">
              <a:lnSpc>
                <a:spcPct val="100000"/>
              </a:lnSpc>
              <a:spcBef>
                <a:spcPts val="0"/>
              </a:spcBef>
              <a:buNone/>
            </a:pPr>
            <a:r>
              <a:rPr lang="en-US" u="sng" dirty="0">
                <a:solidFill>
                  <a:srgbClr val="0000FF"/>
                </a:solidFill>
                <a:hlinkClick r:id="rId3"/>
              </a:rPr>
              <a:t>https://www.sfusd.edu/services/health-wellness/nutrition-school-meals/nutrition-guidelines-wellness-policy</a:t>
            </a:r>
            <a:endParaRPr lang="en-US" dirty="0">
              <a:solidFill>
                <a:srgbClr val="0000FF"/>
              </a:solidFill>
            </a:endParaRPr>
          </a:p>
        </p:txBody>
      </p:sp>
      <p:sp>
        <p:nvSpPr>
          <p:cNvPr id="4" name="Content Placeholder 3"/>
          <p:cNvSpPr>
            <a:spLocks noGrp="1"/>
          </p:cNvSpPr>
          <p:nvPr>
            <p:ph idx="1"/>
          </p:nvPr>
        </p:nvSpPr>
        <p:spPr>
          <a:xfrm>
            <a:off x="6096000" y="693019"/>
            <a:ext cx="5486400" cy="5496025"/>
          </a:xfrm>
        </p:spPr>
        <p:txBody>
          <a:bodyPr>
            <a:normAutofit fontScale="85000" lnSpcReduction="10000"/>
          </a:bodyPr>
          <a:lstStyle/>
          <a:p>
            <a:pPr marL="287338" indent="-287338">
              <a:spcBef>
                <a:spcPts val="1800"/>
              </a:spcBef>
            </a:pPr>
            <a:r>
              <a:rPr lang="en-US" sz="4000" dirty="0"/>
              <a:t>“Class parties or celebrations must adhere to the District’s nutrition guidelines and may only be held after the lunch period.”</a:t>
            </a:r>
          </a:p>
          <a:p>
            <a:pPr marL="287338" indent="-287338">
              <a:spcBef>
                <a:spcPts val="1800"/>
              </a:spcBef>
            </a:pPr>
            <a:r>
              <a:rPr lang="en-US" sz="4000" dirty="0"/>
              <a:t>School nutrition services “will provide a list of healthy party ideas to families and teachers, including non-food celebration ideas”</a:t>
            </a:r>
          </a:p>
        </p:txBody>
      </p:sp>
      <p:sp>
        <p:nvSpPr>
          <p:cNvPr id="2" name="Title 1">
            <a:extLst>
              <a:ext uri="{FF2B5EF4-FFF2-40B4-BE49-F238E27FC236}">
                <a16:creationId xmlns:a16="http://schemas.microsoft.com/office/drawing/2014/main" id="{EC46B084-5364-4C67-889E-2342DF731D87}"/>
              </a:ext>
            </a:extLst>
          </p:cNvPr>
          <p:cNvSpPr>
            <a:spLocks noGrp="1"/>
          </p:cNvSpPr>
          <p:nvPr>
            <p:ph type="ctrTitle"/>
          </p:nvPr>
        </p:nvSpPr>
        <p:spPr/>
        <p:txBody>
          <a:bodyPr>
            <a:normAutofit/>
          </a:bodyPr>
          <a:lstStyle/>
          <a:p>
            <a:r>
              <a:rPr lang="en-US" sz="4800" dirty="0"/>
              <a:t>	Case Study: San Francisco</a:t>
            </a:r>
          </a:p>
        </p:txBody>
      </p:sp>
      <p:pic>
        <p:nvPicPr>
          <p:cNvPr id="8" name="Picture 7"/>
          <p:cNvPicPr>
            <a:picLocks noChangeAspect="1"/>
          </p:cNvPicPr>
          <p:nvPr/>
        </p:nvPicPr>
        <p:blipFill>
          <a:blip r:embed="rId4"/>
          <a:stretch>
            <a:fillRect/>
          </a:stretch>
        </p:blipFill>
        <p:spPr>
          <a:xfrm>
            <a:off x="902621" y="2857708"/>
            <a:ext cx="5090710" cy="3341479"/>
          </a:xfrm>
          <a:prstGeom prst="rect">
            <a:avLst/>
          </a:prstGeom>
        </p:spPr>
      </p:pic>
    </p:spTree>
    <p:extLst>
      <p:ext uri="{BB962C8B-B14F-4D97-AF65-F5344CB8AC3E}">
        <p14:creationId xmlns:p14="http://schemas.microsoft.com/office/powerpoint/2010/main" val="155679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Promote a healthy physical environment</a:t>
            </a:r>
          </a:p>
          <a:p>
            <a:pPr marL="514350" indent="-514350">
              <a:spcBef>
                <a:spcPts val="0"/>
              </a:spcBef>
              <a:buFont typeface="+mj-lt"/>
              <a:buAutoNum type="arabicPeriod"/>
            </a:pPr>
            <a:r>
              <a:rPr lang="en-US" sz="3000" dirty="0">
                <a:solidFill>
                  <a:schemeClr val="tx1">
                    <a:lumMod val="50000"/>
                    <a:lumOff val="50000"/>
                  </a:schemeClr>
                </a:solidFill>
              </a:rPr>
              <a:t>Strengthen implementation &amp; enforcement</a:t>
            </a:r>
          </a:p>
        </p:txBody>
      </p:sp>
      <p:sp>
        <p:nvSpPr>
          <p:cNvPr id="20" name="Title 1"/>
          <p:cNvSpPr txBox="1">
            <a:spLocks/>
          </p:cNvSpPr>
          <p:nvPr/>
        </p:nvSpPr>
        <p:spPr>
          <a:xfrm>
            <a:off x="418021" y="1484027"/>
            <a:ext cx="109728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rgbClr val="122147"/>
                </a:solidFill>
                <a:latin typeface="Century Gothic" panose="020B0502020202020204" pitchFamily="34" charset="0"/>
              </a:rPr>
              <a:t>How can you improve your LSWP?</a:t>
            </a:r>
            <a:r>
              <a:rPr lang="en-US" sz="3600" dirty="0">
                <a:latin typeface="Century Gothic" panose="020B0502020202020204" pitchFamily="34" charset="0"/>
              </a:rPr>
              <a:t/>
            </a:r>
            <a:br>
              <a:rPr lang="en-US" sz="3600" dirty="0">
                <a:latin typeface="Century Gothic" panose="020B0502020202020204" pitchFamily="34" charset="0"/>
              </a:rPr>
            </a:br>
            <a:r>
              <a:rPr lang="en-US" sz="3200" b="1" dirty="0">
                <a:solidFill>
                  <a:srgbClr val="0093D0"/>
                </a:solidFill>
                <a:latin typeface="Century Gothic" panose="020B0502020202020204" pitchFamily="34" charset="0"/>
              </a:rPr>
              <a:t>A POLICY MENU</a:t>
            </a:r>
          </a:p>
        </p:txBody>
      </p:sp>
      <p:pic>
        <p:nvPicPr>
          <p:cNvPr id="6" name="Picture 6">
            <a:extLst>
              <a:ext uri="{FF2B5EF4-FFF2-40B4-BE49-F238E27FC236}">
                <a16:creationId xmlns:a16="http://schemas.microsoft.com/office/drawing/2014/main" id="{67E3273D-9B4B-409B-8D58-DC1EFAA3A31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9558" y="2892117"/>
            <a:ext cx="3197192" cy="297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569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marL="742950" indent="-742950">
              <a:buFont typeface="+mj-lt"/>
              <a:buAutoNum type="arabicPeriod" startAt="3"/>
            </a:pPr>
            <a:r>
              <a:rPr lang="en-US" dirty="0"/>
              <a:t>Promote a healthy Environment</a:t>
            </a:r>
          </a:p>
        </p:txBody>
      </p:sp>
      <p:sp>
        <p:nvSpPr>
          <p:cNvPr id="8" name="Content Placeholder 7"/>
          <p:cNvSpPr>
            <a:spLocks noGrp="1"/>
          </p:cNvSpPr>
          <p:nvPr>
            <p:ph idx="1"/>
          </p:nvPr>
        </p:nvSpPr>
        <p:spPr>
          <a:prstGeom prst="rect">
            <a:avLst/>
          </a:prstGeom>
        </p:spPr>
        <p:txBody>
          <a:bodyPr/>
          <a:lstStyle/>
          <a:p>
            <a:pPr marL="0" indent="0">
              <a:buNone/>
            </a:pPr>
            <a:r>
              <a:rPr lang="en-US" u="sng" dirty="0"/>
              <a:t>Policy Opportunities:</a:t>
            </a:r>
          </a:p>
          <a:p>
            <a:r>
              <a:rPr lang="en-US" dirty="0"/>
              <a:t>School districts are required to maintain standards for physical education and physical activity</a:t>
            </a:r>
          </a:p>
          <a:p>
            <a:r>
              <a:rPr lang="en-US" dirty="0"/>
              <a:t>LSWPs can also include guidance on ensuring the physical environment where students learn and play is safe and healthy</a:t>
            </a:r>
          </a:p>
        </p:txBody>
      </p:sp>
    </p:spTree>
    <p:extLst>
      <p:ext uri="{BB962C8B-B14F-4D97-AF65-F5344CB8AC3E}">
        <p14:creationId xmlns:p14="http://schemas.microsoft.com/office/powerpoint/2010/main" val="844906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6"/>
          </p:nvPr>
        </p:nvSpPr>
        <p:spPr/>
        <p:txBody>
          <a:bodyPr>
            <a:normAutofit/>
          </a:bodyPr>
          <a:lstStyle/>
          <a:p>
            <a:pPr marL="0" indent="0">
              <a:lnSpc>
                <a:spcPct val="100000"/>
              </a:lnSpc>
              <a:spcBef>
                <a:spcPts val="0"/>
              </a:spcBef>
              <a:buNone/>
            </a:pPr>
            <a:r>
              <a:rPr lang="en-US" dirty="0">
                <a:solidFill>
                  <a:schemeClr val="tx1">
                    <a:lumMod val="95000"/>
                    <a:lumOff val="5000"/>
                  </a:schemeClr>
                </a:solidFill>
              </a:rPr>
              <a:t>-Sacramento City Unified School District (SCUSD). Student Wellness Policy (BP 5030) (2017). </a:t>
            </a:r>
            <a:r>
              <a:rPr lang="en-US" u="sng" dirty="0">
                <a:solidFill>
                  <a:srgbClr val="0000FF"/>
                </a:solidFill>
                <a:hlinkClick r:id="rId3"/>
              </a:rPr>
              <a:t>https://www.scusd.edu/sites/main/files/file-attachments/bp5030_wellness_policy_2017.pdf</a:t>
            </a:r>
            <a:endParaRPr lang="en-US" dirty="0">
              <a:solidFill>
                <a:srgbClr val="0000FF"/>
              </a:solidFill>
            </a:endParaRPr>
          </a:p>
        </p:txBody>
      </p:sp>
      <p:sp>
        <p:nvSpPr>
          <p:cNvPr id="4" name="Content Placeholder 3"/>
          <p:cNvSpPr>
            <a:spLocks noGrp="1"/>
          </p:cNvSpPr>
          <p:nvPr>
            <p:ph idx="1"/>
          </p:nvPr>
        </p:nvSpPr>
        <p:spPr>
          <a:xfrm>
            <a:off x="6096000" y="693019"/>
            <a:ext cx="5486400" cy="5496025"/>
          </a:xfrm>
        </p:spPr>
        <p:txBody>
          <a:bodyPr>
            <a:normAutofit fontScale="77500" lnSpcReduction="20000"/>
          </a:bodyPr>
          <a:lstStyle/>
          <a:p>
            <a:r>
              <a:rPr lang="en-US" sz="4000" dirty="0"/>
              <a:t>“A healthy physical environment includes physical safety; good air; access to fresh, no-cost, drinking water throughout the day…”</a:t>
            </a:r>
          </a:p>
          <a:p>
            <a:r>
              <a:rPr lang="en-US" sz="4000" dirty="0"/>
              <a:t>“Ensure each school site has access to well-maintained play areas, hard court and natural and/or grass fields. Each school site and facility will meet current ADA regulations and take steps for corrections as necessary.” </a:t>
            </a:r>
          </a:p>
        </p:txBody>
      </p:sp>
      <p:sp>
        <p:nvSpPr>
          <p:cNvPr id="2" name="Title 1">
            <a:extLst>
              <a:ext uri="{FF2B5EF4-FFF2-40B4-BE49-F238E27FC236}">
                <a16:creationId xmlns:a16="http://schemas.microsoft.com/office/drawing/2014/main" id="{EC46B084-5364-4C67-889E-2342DF731D87}"/>
              </a:ext>
            </a:extLst>
          </p:cNvPr>
          <p:cNvSpPr>
            <a:spLocks noGrp="1"/>
          </p:cNvSpPr>
          <p:nvPr>
            <p:ph type="ctrTitle"/>
          </p:nvPr>
        </p:nvSpPr>
        <p:spPr/>
        <p:txBody>
          <a:bodyPr>
            <a:normAutofit/>
          </a:bodyPr>
          <a:lstStyle/>
          <a:p>
            <a:r>
              <a:rPr lang="en-US" sz="4800" dirty="0"/>
              <a:t>	Case Study: Sacramento</a:t>
            </a:r>
          </a:p>
        </p:txBody>
      </p:sp>
      <p:pic>
        <p:nvPicPr>
          <p:cNvPr id="6" name="Picture Placeholder 11">
            <a:extLst>
              <a:ext uri="{FF2B5EF4-FFF2-40B4-BE49-F238E27FC236}">
                <a16:creationId xmlns:a16="http://schemas.microsoft.com/office/drawing/2014/main" id="{DC97BB34-1517-46C9-BE48-F5F989E3A65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923" b="2923"/>
          <a:stretch>
            <a:fillRect/>
          </a:stretch>
        </p:blipFill>
        <p:spPr>
          <a:xfrm>
            <a:off x="703917" y="3098535"/>
            <a:ext cx="5289413" cy="2829719"/>
          </a:xfrm>
          <a:prstGeom prst="rect">
            <a:avLst/>
          </a:prstGeom>
        </p:spPr>
      </p:pic>
    </p:spTree>
    <p:extLst>
      <p:ext uri="{BB962C8B-B14F-4D97-AF65-F5344CB8AC3E}">
        <p14:creationId xmlns:p14="http://schemas.microsoft.com/office/powerpoint/2010/main" val="169961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56933"/>
            <a:ext cx="6705600" cy="3640667"/>
          </a:xfrm>
        </p:spPr>
        <p:txBody>
          <a:bodyPr anchor="ctr">
            <a:noAutofit/>
          </a:bodyPr>
          <a:lstStyle/>
          <a:p>
            <a:pPr marL="514350" indent="-514350">
              <a:spcBef>
                <a:spcPts val="0"/>
              </a:spcBef>
              <a:buFont typeface="+mj-lt"/>
              <a:buAutoNum type="arabicPeriod"/>
            </a:pPr>
            <a:r>
              <a:rPr lang="en-US" sz="3000" dirty="0">
                <a:solidFill>
                  <a:schemeClr val="tx1">
                    <a:lumMod val="50000"/>
                    <a:lumOff val="50000"/>
                  </a:schemeClr>
                </a:solidFill>
              </a:rPr>
              <a:t>Expand Physical Activity Requirements</a:t>
            </a:r>
          </a:p>
          <a:p>
            <a:pPr marL="514350" indent="-514350">
              <a:spcBef>
                <a:spcPts val="0"/>
              </a:spcBef>
              <a:buFont typeface="+mj-lt"/>
              <a:buAutoNum type="arabicPeriod"/>
            </a:pPr>
            <a:r>
              <a:rPr lang="en-US" sz="3000" dirty="0">
                <a:solidFill>
                  <a:schemeClr val="tx1">
                    <a:lumMod val="50000"/>
                    <a:lumOff val="50000"/>
                  </a:schemeClr>
                </a:solidFill>
              </a:rPr>
              <a:t>Extend nutrition requirements to on-campus activities</a:t>
            </a:r>
          </a:p>
          <a:p>
            <a:pPr marL="514350" indent="-514350">
              <a:spcBef>
                <a:spcPts val="0"/>
              </a:spcBef>
              <a:buFont typeface="+mj-lt"/>
              <a:buAutoNum type="arabicPeriod"/>
            </a:pPr>
            <a:r>
              <a:rPr lang="en-US" sz="3000" dirty="0">
                <a:solidFill>
                  <a:schemeClr val="tx1">
                    <a:lumMod val="50000"/>
                    <a:lumOff val="50000"/>
                  </a:schemeClr>
                </a:solidFill>
              </a:rPr>
              <a:t>Promote a healthy physical environment</a:t>
            </a:r>
          </a:p>
          <a:p>
            <a:pPr marL="514350" indent="-514350">
              <a:spcBef>
                <a:spcPts val="0"/>
              </a:spcBef>
              <a:buFont typeface="+mj-lt"/>
              <a:buAutoNum type="arabicPeriod"/>
            </a:pPr>
            <a:r>
              <a:rPr lang="en-US" sz="3000" b="1" u="sng" dirty="0">
                <a:effectLst>
                  <a:outerShdw blurRad="38100" dist="38100" dir="2700000" algn="tl">
                    <a:srgbClr val="000000">
                      <a:alpha val="43137"/>
                    </a:srgbClr>
                  </a:outerShdw>
                </a:effectLst>
              </a:rPr>
              <a:t>Strengthen implementation &amp; enforcement</a:t>
            </a:r>
          </a:p>
        </p:txBody>
      </p:sp>
      <p:sp>
        <p:nvSpPr>
          <p:cNvPr id="20" name="Title 1"/>
          <p:cNvSpPr txBox="1">
            <a:spLocks/>
          </p:cNvSpPr>
          <p:nvPr/>
        </p:nvSpPr>
        <p:spPr>
          <a:xfrm>
            <a:off x="418021" y="1484027"/>
            <a:ext cx="109728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rgbClr val="122147"/>
                </a:solidFill>
                <a:latin typeface="Century Gothic" panose="020B0502020202020204" pitchFamily="34" charset="0"/>
              </a:rPr>
              <a:t>How can you improve your LSWP?</a:t>
            </a:r>
            <a:r>
              <a:rPr lang="en-US" sz="3600" dirty="0">
                <a:latin typeface="Century Gothic" panose="020B0502020202020204" pitchFamily="34" charset="0"/>
              </a:rPr>
              <a:t/>
            </a:r>
            <a:br>
              <a:rPr lang="en-US" sz="3600" dirty="0">
                <a:latin typeface="Century Gothic" panose="020B0502020202020204" pitchFamily="34" charset="0"/>
              </a:rPr>
            </a:br>
            <a:r>
              <a:rPr lang="en-US" sz="3200" b="1" dirty="0">
                <a:solidFill>
                  <a:srgbClr val="0093D0"/>
                </a:solidFill>
                <a:latin typeface="Century Gothic" panose="020B0502020202020204" pitchFamily="34" charset="0"/>
              </a:rPr>
              <a:t>A POLICY MENU</a:t>
            </a:r>
          </a:p>
        </p:txBody>
      </p:sp>
      <p:pic>
        <p:nvPicPr>
          <p:cNvPr id="5" name="Picture 4">
            <a:extLst>
              <a:ext uri="{FF2B5EF4-FFF2-40B4-BE49-F238E27FC236}">
                <a16:creationId xmlns:a16="http://schemas.microsoft.com/office/drawing/2014/main" id="{18DF75D8-41F5-4D72-9864-4E96524E7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99" y="2702662"/>
            <a:ext cx="2819263" cy="315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23C6C8-9AFA-42DA-8EAA-F1D46B995285}"/>
              </a:ext>
            </a:extLst>
          </p:cNvPr>
          <p:cNvPicPr>
            <a:picLocks noChangeAspect="1" noChangeArrowheads="1"/>
          </p:cNvPicPr>
          <p:nvPr/>
        </p:nvPicPr>
        <p:blipFill>
          <a:blip r:embed="rId4"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817778" y="4691231"/>
            <a:ext cx="1308972" cy="13089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0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46B084-5364-4C67-889E-2342DF731D87}"/>
              </a:ext>
            </a:extLst>
          </p:cNvPr>
          <p:cNvSpPr>
            <a:spLocks noGrp="1"/>
          </p:cNvSpPr>
          <p:nvPr>
            <p:ph type="title"/>
          </p:nvPr>
        </p:nvSpPr>
        <p:spPr/>
        <p:txBody>
          <a:bodyPr>
            <a:normAutofit fontScale="90000"/>
          </a:bodyPr>
          <a:lstStyle/>
          <a:p>
            <a:pPr marL="742950" indent="-742950">
              <a:buFont typeface="+mj-lt"/>
              <a:buAutoNum type="arabicPeriod" startAt="4"/>
            </a:pPr>
            <a:r>
              <a:rPr lang="en-US" dirty="0"/>
              <a:t>Strengthen implementation &amp; enforcement</a:t>
            </a:r>
          </a:p>
        </p:txBody>
      </p:sp>
      <p:sp>
        <p:nvSpPr>
          <p:cNvPr id="2" name="Content Placeholder 1"/>
          <p:cNvSpPr>
            <a:spLocks noGrp="1"/>
          </p:cNvSpPr>
          <p:nvPr>
            <p:ph idx="1"/>
          </p:nvPr>
        </p:nvSpPr>
        <p:spPr/>
        <p:txBody>
          <a:bodyPr>
            <a:normAutofit lnSpcReduction="10000"/>
          </a:bodyPr>
          <a:lstStyle/>
          <a:p>
            <a:pPr marL="0" indent="0">
              <a:buNone/>
            </a:pPr>
            <a:r>
              <a:rPr lang="en-US" sz="3600" u="sng" dirty="0"/>
              <a:t>Policy Opportunities:</a:t>
            </a:r>
          </a:p>
          <a:p>
            <a:pPr lvl="1">
              <a:lnSpc>
                <a:spcPct val="100000"/>
              </a:lnSpc>
            </a:pPr>
            <a:r>
              <a:rPr lang="en-US" sz="3200" dirty="0"/>
              <a:t>LSWP are required to have periodic reviews and reporting for the public</a:t>
            </a:r>
          </a:p>
          <a:p>
            <a:pPr lvl="1">
              <a:lnSpc>
                <a:spcPct val="100000"/>
              </a:lnSpc>
            </a:pPr>
            <a:r>
              <a:rPr lang="en-US" sz="3200" dirty="0"/>
              <a:t>These requirements can be enhanced by requirements to include certain stakeholders and community members in the process</a:t>
            </a:r>
          </a:p>
          <a:p>
            <a:pPr lvl="1">
              <a:lnSpc>
                <a:spcPct val="100000"/>
              </a:lnSpc>
            </a:pPr>
            <a:r>
              <a:rPr lang="en-US" sz="3200" dirty="0"/>
              <a:t>LSWPs can also strengthen accountability by requiring published results from regular reviews in particular mediums or with a specific frequency</a:t>
            </a:r>
          </a:p>
          <a:p>
            <a:pPr lvl="1"/>
            <a:endParaRPr lang="en-US" dirty="0"/>
          </a:p>
        </p:txBody>
      </p:sp>
      <p:sp>
        <p:nvSpPr>
          <p:cNvPr id="6" name="Content Placeholder 5"/>
          <p:cNvSpPr>
            <a:spLocks noGrp="1"/>
          </p:cNvSpPr>
          <p:nvPr>
            <p:ph sz="quarter" idx="15"/>
          </p:nvPr>
        </p:nvSpPr>
        <p:spPr/>
        <p:txBody>
          <a:bodyPr/>
          <a:lstStyle/>
          <a:p>
            <a:endParaRPr lang="en-US"/>
          </a:p>
        </p:txBody>
      </p:sp>
    </p:spTree>
    <p:extLst>
      <p:ext uri="{BB962C8B-B14F-4D97-AF65-F5344CB8AC3E}">
        <p14:creationId xmlns:p14="http://schemas.microsoft.com/office/powerpoint/2010/main" val="302027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6" name="TextBox 5">
            <a:extLst>
              <a:ext uri="{FF2B5EF4-FFF2-40B4-BE49-F238E27FC236}">
                <a16:creationId xmlns:a16="http://schemas.microsoft.com/office/drawing/2014/main" id="{CEECA7C4-A26B-4AED-8905-710424641E94}"/>
              </a:ext>
            </a:extLst>
          </p:cNvPr>
          <p:cNvSpPr txBox="1"/>
          <p:nvPr/>
        </p:nvSpPr>
        <p:spPr>
          <a:xfrm>
            <a:off x="4860098" y="1564243"/>
            <a:ext cx="7331901" cy="51090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400" b="1" dirty="0">
                <a:solidFill>
                  <a:srgbClr val="122147"/>
                </a:solidFill>
                <a:effectLst>
                  <a:outerShdw blurRad="38100" dist="38100" dir="2700000" algn="tl">
                    <a:srgbClr val="000000">
                      <a:alpha val="43137"/>
                    </a:srgbClr>
                  </a:outerShdw>
                </a:effectLst>
              </a:rPr>
              <a:t>What is the purpose of this presentation?</a:t>
            </a:r>
          </a:p>
          <a:p>
            <a:pPr marL="342900" indent="-342900">
              <a:spcBef>
                <a:spcPts val="600"/>
              </a:spcBef>
              <a:buFont typeface="Arial" panose="020B0604020202020204" pitchFamily="34" charset="0"/>
              <a:buChar char="•"/>
            </a:pPr>
            <a:r>
              <a:rPr lang="en-US" sz="3200" dirty="0">
                <a:solidFill>
                  <a:srgbClr val="122147"/>
                </a:solidFill>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18654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B084-5364-4C67-889E-2342DF731D87}"/>
              </a:ext>
            </a:extLst>
          </p:cNvPr>
          <p:cNvSpPr>
            <a:spLocks noGrp="1"/>
          </p:cNvSpPr>
          <p:nvPr>
            <p:ph type="title"/>
          </p:nvPr>
        </p:nvSpPr>
        <p:spPr/>
        <p:txBody>
          <a:bodyPr/>
          <a:lstStyle/>
          <a:p>
            <a:r>
              <a:rPr lang="en-US"/>
              <a:t>Case Study: Los Angeles</a:t>
            </a:r>
            <a:endParaRPr lang="en-US" dirty="0"/>
          </a:p>
        </p:txBody>
      </p:sp>
      <p:sp>
        <p:nvSpPr>
          <p:cNvPr id="4" name="Content Placeholder 3"/>
          <p:cNvSpPr>
            <a:spLocks noGrp="1"/>
          </p:cNvSpPr>
          <p:nvPr>
            <p:ph idx="1"/>
          </p:nvPr>
        </p:nvSpPr>
        <p:spPr/>
        <p:txBody>
          <a:bodyPr>
            <a:normAutofit fontScale="85000" lnSpcReduction="20000"/>
          </a:bodyPr>
          <a:lstStyle/>
          <a:p>
            <a:pPr marL="0" indent="0">
              <a:lnSpc>
                <a:spcPct val="120000"/>
              </a:lnSpc>
              <a:spcBef>
                <a:spcPts val="500"/>
              </a:spcBef>
              <a:buNone/>
            </a:pPr>
            <a:r>
              <a:rPr lang="en-US" dirty="0"/>
              <a:t>“Every School-Based Coordinated Health and Safety Committee must, annually: </a:t>
            </a:r>
          </a:p>
          <a:p>
            <a:pPr marL="514350" indent="-514350">
              <a:lnSpc>
                <a:spcPct val="120000"/>
              </a:lnSpc>
              <a:spcBef>
                <a:spcPts val="500"/>
              </a:spcBef>
              <a:buFont typeface="+mj-lt"/>
              <a:buAutoNum type="arabicPeriod"/>
            </a:pPr>
            <a:r>
              <a:rPr lang="en-US" dirty="0"/>
              <a:t>Convene for a minimum of six (6) meetings throughout the school year and maintain records of agendas and sign-ins. </a:t>
            </a:r>
          </a:p>
          <a:p>
            <a:pPr marL="514350" indent="-514350">
              <a:lnSpc>
                <a:spcPct val="120000"/>
              </a:lnSpc>
              <a:spcBef>
                <a:spcPts val="500"/>
              </a:spcBef>
              <a:buFont typeface="+mj-lt"/>
              <a:buAutoNum type="arabicPeriod"/>
            </a:pPr>
            <a:r>
              <a:rPr lang="en-US" dirty="0"/>
              <a:t>Ensure representation from each: nutrition services, physical education, health education, health services, counseling, psychological and social services, safe environment, and parent and community. </a:t>
            </a:r>
          </a:p>
          <a:p>
            <a:pPr marL="514350" indent="-514350">
              <a:lnSpc>
                <a:spcPct val="120000"/>
              </a:lnSpc>
              <a:spcBef>
                <a:spcPts val="500"/>
              </a:spcBef>
              <a:buFont typeface="+mj-lt"/>
              <a:buAutoNum type="arabicPeriod"/>
            </a:pPr>
            <a:r>
              <a:rPr lang="en-US" dirty="0"/>
              <a:t>Dedicate time for the review of one of the nine (9) sections of the Blueprint for Wellness, separately, at each meeting over the course of the school year. Blueprint for Wellness section included on each agenda.”</a:t>
            </a:r>
          </a:p>
        </p:txBody>
      </p:sp>
      <p:sp>
        <p:nvSpPr>
          <p:cNvPr id="3" name="Content Placeholder 2"/>
          <p:cNvSpPr>
            <a:spLocks noGrp="1"/>
          </p:cNvSpPr>
          <p:nvPr>
            <p:ph sz="quarter" idx="15"/>
          </p:nvPr>
        </p:nvSpPr>
        <p:spPr/>
        <p:txBody>
          <a:bodyPr/>
          <a:lstStyle/>
          <a:p>
            <a:pPr marL="0" indent="0">
              <a:buNone/>
            </a:pPr>
            <a:r>
              <a:rPr lang="en-US"/>
              <a:t>-Los Angeles Unified School District. Blueprint for Wellness Policy (2018). </a:t>
            </a:r>
            <a:r>
              <a:rPr lang="en-US">
                <a:hlinkClick r:id="rId3"/>
              </a:rPr>
              <a:t>https://achieve.lausd.net/cms/lib/CA01000043/Centricity/domain/453/files/Blueprint%20for%20Wellness_030218.pdf</a:t>
            </a:r>
            <a:endParaRPr lang="en-US" dirty="0"/>
          </a:p>
        </p:txBody>
      </p:sp>
    </p:spTree>
    <p:extLst>
      <p:ext uri="{BB962C8B-B14F-4D97-AF65-F5344CB8AC3E}">
        <p14:creationId xmlns:p14="http://schemas.microsoft.com/office/powerpoint/2010/main" val="402241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pot-kids-playing-skateboard-bike-playground-wheelchair.ai">
            <a:extLst>
              <a:ext uri="{FF2B5EF4-FFF2-40B4-BE49-F238E27FC236}">
                <a16:creationId xmlns:a16="http://schemas.microsoft.com/office/drawing/2014/main" id="{CA13FC39-087F-4C0E-B927-6624D32EC5A2}"/>
              </a:ext>
            </a:extLst>
          </p:cNvPr>
          <p:cNvPicPr>
            <a:picLocks noChangeAspect="1"/>
          </p:cNvPicPr>
          <p:nvPr/>
        </p:nvPicPr>
        <p:blipFill rotWithShape="1">
          <a:blip r:embed="rId3">
            <a:extLst>
              <a:ext uri="{28A0092B-C50C-407E-A947-70E740481C1C}">
                <a14:useLocalDpi xmlns:a14="http://schemas.microsoft.com/office/drawing/2010/main" val="0"/>
              </a:ext>
            </a:extLst>
          </a:blip>
          <a:srcRect b="3242"/>
          <a:stretch/>
        </p:blipFill>
        <p:spPr>
          <a:xfrm>
            <a:off x="0" y="-1067697"/>
            <a:ext cx="12192000" cy="9001860"/>
          </a:xfrm>
          <a:prstGeom prst="rect">
            <a:avLst/>
          </a:prstGeom>
        </p:spPr>
      </p:pic>
    </p:spTree>
    <p:extLst>
      <p:ext uri="{BB962C8B-B14F-4D97-AF65-F5344CB8AC3E}">
        <p14:creationId xmlns:p14="http://schemas.microsoft.com/office/powerpoint/2010/main" val="69964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0CE677C-D6F8-4F53-8E36-9D8015F41BAD}"/>
              </a:ext>
            </a:extLst>
          </p:cNvPr>
          <p:cNvSpPr>
            <a:spLocks/>
          </p:cNvSpPr>
          <p:nvPr/>
        </p:nvSpPr>
        <p:spPr bwMode="auto">
          <a:xfrm>
            <a:off x="4860099" y="245037"/>
            <a:ext cx="6751528" cy="1143000"/>
          </a:xfrm>
          <a:prstGeom prst="rect">
            <a:avLst/>
          </a:prstGeom>
          <a:solidFill>
            <a:srgbClr val="0093D0"/>
          </a:solidFill>
          <a:ln>
            <a:noFill/>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5425"/>
            <a:r>
              <a:rPr lang="en-US" altLang="en-US" sz="4400" b="1" dirty="0">
                <a:solidFill>
                  <a:schemeClr val="bg1"/>
                </a:solidFill>
                <a:latin typeface="Century Gothic" panose="020B0502020202020204" pitchFamily="34" charset="0"/>
              </a:rPr>
              <a:t>AGENDA</a:t>
            </a:r>
          </a:p>
        </p:txBody>
      </p:sp>
      <p:sp>
        <p:nvSpPr>
          <p:cNvPr id="11" name="TextBox 10">
            <a:extLst>
              <a:ext uri="{FF2B5EF4-FFF2-40B4-BE49-F238E27FC236}">
                <a16:creationId xmlns:a16="http://schemas.microsoft.com/office/drawing/2014/main" id="{CEECA7C4-A26B-4AED-8905-710424641E94}"/>
              </a:ext>
            </a:extLst>
          </p:cNvPr>
          <p:cNvSpPr txBox="1"/>
          <p:nvPr/>
        </p:nvSpPr>
        <p:spPr>
          <a:xfrm>
            <a:off x="4860098" y="1564243"/>
            <a:ext cx="7331901" cy="498598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3200" dirty="0">
                <a:solidFill>
                  <a:srgbClr val="122147"/>
                </a:solidFill>
              </a:rPr>
              <a:t>What is the purpose of this presentation?</a:t>
            </a:r>
          </a:p>
          <a:p>
            <a:pPr marL="342900" indent="-342900">
              <a:spcBef>
                <a:spcPts val="600"/>
              </a:spcBef>
              <a:buFont typeface="Arial" panose="020B0604020202020204" pitchFamily="34" charset="0"/>
              <a:buChar char="•"/>
            </a:pPr>
            <a:r>
              <a:rPr lang="en-US" sz="3200" b="1" dirty="0">
                <a:solidFill>
                  <a:srgbClr val="122147"/>
                </a:solidFill>
                <a:effectLst>
                  <a:outerShdw blurRad="38100" dist="38100" dir="2700000" algn="tl">
                    <a:srgbClr val="000000">
                      <a:alpha val="43137"/>
                    </a:srgbClr>
                  </a:outerShdw>
                </a:effectLst>
              </a:rPr>
              <a:t>What is a LSWP &amp; what is required of it?</a:t>
            </a:r>
          </a:p>
          <a:p>
            <a:pPr marL="342900" indent="-342900">
              <a:spcBef>
                <a:spcPts val="600"/>
              </a:spcBef>
              <a:buFont typeface="Arial" panose="020B0604020202020204" pitchFamily="34" charset="0"/>
              <a:buChar char="•"/>
            </a:pPr>
            <a:r>
              <a:rPr lang="en-US" sz="3200" dirty="0">
                <a:solidFill>
                  <a:srgbClr val="122147"/>
                </a:solidFill>
              </a:rPr>
              <a:t>Why should we revisit our existing LSWP?</a:t>
            </a:r>
          </a:p>
          <a:p>
            <a:pPr marL="342900" indent="-342900">
              <a:spcBef>
                <a:spcPts val="600"/>
              </a:spcBef>
              <a:buFont typeface="Arial" panose="020B0604020202020204" pitchFamily="34" charset="0"/>
              <a:buChar char="•"/>
            </a:pPr>
            <a:r>
              <a:rPr lang="en-US" sz="3200" dirty="0">
                <a:solidFill>
                  <a:srgbClr val="122147"/>
                </a:solidFill>
              </a:rPr>
              <a:t>How can we improve our current LSWP?</a:t>
            </a:r>
          </a:p>
          <a:p>
            <a:pPr marL="342900" indent="-342900">
              <a:spcBef>
                <a:spcPts val="600"/>
              </a:spcBef>
              <a:buFont typeface="Arial" panose="020B0604020202020204" pitchFamily="34" charset="0"/>
              <a:buChar char="•"/>
            </a:pPr>
            <a:r>
              <a:rPr lang="en-US" sz="3200" dirty="0">
                <a:solidFill>
                  <a:srgbClr val="122147"/>
                </a:solidFill>
              </a:rPr>
              <a:t>Best practices for success</a:t>
            </a:r>
          </a:p>
          <a:p>
            <a:pPr marL="342900" indent="-342900">
              <a:spcBef>
                <a:spcPts val="600"/>
              </a:spcBef>
              <a:buFont typeface="Arial" panose="020B0604020202020204" pitchFamily="34" charset="0"/>
              <a:buChar char="•"/>
            </a:pPr>
            <a:r>
              <a:rPr lang="en-US" sz="3200" dirty="0">
                <a:solidFill>
                  <a:srgbClr val="122147"/>
                </a:solidFill>
              </a:rPr>
              <a:t>Q&amp;A</a:t>
            </a:r>
          </a:p>
          <a:p>
            <a:pPr marL="342900" indent="-342900">
              <a:spcBef>
                <a:spcPts val="600"/>
              </a:spcBef>
              <a:buFont typeface="Arial" panose="020B0604020202020204" pitchFamily="34" charset="0"/>
              <a:buChar char="•"/>
            </a:pPr>
            <a:r>
              <a:rPr lang="en-US" sz="3200" dirty="0">
                <a:solidFill>
                  <a:srgbClr val="122147"/>
                </a:solidFill>
              </a:rPr>
              <a:t>Resources</a:t>
            </a:r>
            <a:endParaRPr lang="en-US"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7299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US" dirty="0"/>
              <a:t>What is a Local School Wellness Policy (LSWP)?</a:t>
            </a:r>
          </a:p>
        </p:txBody>
      </p:sp>
      <p:sp>
        <p:nvSpPr>
          <p:cNvPr id="38" name="Content Placeholder 37"/>
          <p:cNvSpPr>
            <a:spLocks noGrp="1"/>
          </p:cNvSpPr>
          <p:nvPr>
            <p:ph sz="quarter" idx="15"/>
          </p:nvPr>
        </p:nvSpPr>
        <p:spPr>
          <a:xfrm>
            <a:off x="601663" y="6199188"/>
            <a:ext cx="10968037" cy="573087"/>
          </a:xfrm>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3"/>
              </a:rPr>
              <a:t>https://fns-prod.azureedge.net/sites/default/files/tn/LWPsummary_finalrule.pdf</a:t>
            </a:r>
            <a:endParaRPr lang="en-US" dirty="0"/>
          </a:p>
        </p:txBody>
      </p:sp>
      <p:sp>
        <p:nvSpPr>
          <p:cNvPr id="5" name="Content Placeholder 4"/>
          <p:cNvSpPr>
            <a:spLocks noGrp="1"/>
          </p:cNvSpPr>
          <p:nvPr>
            <p:ph idx="16"/>
          </p:nvPr>
        </p:nvSpPr>
        <p:spPr/>
        <p:txBody>
          <a:bodyPr anchor="ctr">
            <a:noAutofit/>
          </a:bodyPr>
          <a:lstStyle/>
          <a:p>
            <a:pPr marL="0" indent="0">
              <a:buNone/>
            </a:pPr>
            <a:r>
              <a:rPr lang="en-US" sz="3600"/>
              <a:t>“A written document that guides a local education agency (LEA) or school district’s efforts to create supportive nutrition and physical activity environments.”</a:t>
            </a:r>
            <a:endParaRPr lang="en-US" sz="3600" dirty="0"/>
          </a:p>
        </p:txBody>
      </p:sp>
      <p:pic>
        <p:nvPicPr>
          <p:cNvPr id="8" name="Picture 7" descr="icon-city-hall.ai">
            <a:extLst>
              <a:ext uri="{FF2B5EF4-FFF2-40B4-BE49-F238E27FC236}">
                <a16:creationId xmlns:a16="http://schemas.microsoft.com/office/drawing/2014/main" id="{6C9641C8-D707-4F06-87F6-7AF650F5668A}"/>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09233" y="2239976"/>
            <a:ext cx="2840567" cy="2840567"/>
          </a:xfrm>
          <a:prstGeom prst="rect">
            <a:avLst/>
          </a:prstGeom>
        </p:spPr>
      </p:pic>
    </p:spTree>
    <p:extLst>
      <p:ext uri="{BB962C8B-B14F-4D97-AF65-F5344CB8AC3E}">
        <p14:creationId xmlns:p14="http://schemas.microsoft.com/office/powerpoint/2010/main" val="118280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dirty="0"/>
              <a:t>What is required of LSWPs?</a:t>
            </a:r>
          </a:p>
        </p:txBody>
      </p:sp>
      <p:sp>
        <p:nvSpPr>
          <p:cNvPr id="14" name="Content Placeholder 13"/>
          <p:cNvSpPr>
            <a:spLocks noGrp="1"/>
          </p:cNvSpPr>
          <p:nvPr>
            <p:ph idx="1"/>
          </p:nvPr>
        </p:nvSpPr>
        <p:spPr/>
        <p:txBody>
          <a:bodyPr/>
          <a:lstStyle/>
          <a:p>
            <a:pPr marL="0" indent="0">
              <a:buNone/>
            </a:pPr>
            <a:r>
              <a:rPr lang="en-US" sz="3600" b="1" dirty="0"/>
              <a:t>Federal law </a:t>
            </a:r>
            <a:r>
              <a:rPr lang="en-US" sz="3600" dirty="0"/>
              <a:t>requires that LSWPs include specific goals for:</a:t>
            </a:r>
          </a:p>
          <a:p>
            <a:r>
              <a:rPr lang="en-US" dirty="0"/>
              <a:t>Nutrition promotion</a:t>
            </a:r>
          </a:p>
          <a:p>
            <a:r>
              <a:rPr lang="en-US" dirty="0"/>
              <a:t>Nutrition education</a:t>
            </a:r>
          </a:p>
          <a:p>
            <a:r>
              <a:rPr lang="en-US" dirty="0"/>
              <a:t>Physical activity</a:t>
            </a:r>
          </a:p>
          <a:p>
            <a:r>
              <a:rPr lang="en-US" dirty="0"/>
              <a:t>Other school-based activities that promote student wellness</a:t>
            </a:r>
          </a:p>
        </p:txBody>
      </p:sp>
      <p:sp>
        <p:nvSpPr>
          <p:cNvPr id="38" name="Content Placeholder 37"/>
          <p:cNvSpPr>
            <a:spLocks noGrp="1"/>
          </p:cNvSpPr>
          <p:nvPr>
            <p:ph sz="quarter" idx="15"/>
          </p:nvPr>
        </p:nvSpPr>
        <p:spPr/>
        <p:txBody>
          <a:bodyPr/>
          <a:lstStyle/>
          <a:p>
            <a:pPr marL="0" indent="0">
              <a:buNone/>
            </a:pPr>
            <a:r>
              <a:rPr lang="en-US" dirty="0"/>
              <a:t>-U.S. Department of Agriculture. Local School Wellness Policy Implementation Under the Healthy, Hunger-Free Kids Act of 2010: Summary of the Final Rule (2016). </a:t>
            </a:r>
            <a:r>
              <a:rPr lang="en-US" u="sng" dirty="0">
                <a:solidFill>
                  <a:srgbClr val="0000FF"/>
                </a:solidFill>
                <a:hlinkClick r:id="rId3"/>
              </a:rPr>
              <a:t>https://fns-prod.azureedge.net/sites/default/files/tn/LWPsummary_finalrule.pdf</a:t>
            </a:r>
            <a:endParaRPr lang="en-US" dirty="0"/>
          </a:p>
        </p:txBody>
      </p:sp>
      <p:pic>
        <p:nvPicPr>
          <p:cNvPr id="17" name="Picture 16">
            <a:extLst>
              <a:ext uri="{FF2B5EF4-FFF2-40B4-BE49-F238E27FC236}">
                <a16:creationId xmlns:a16="http://schemas.microsoft.com/office/drawing/2014/main" id="{B9333154-0577-4F4B-B49B-350CDA814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303" y="4870845"/>
            <a:ext cx="1975483" cy="1318199"/>
          </a:xfrm>
          <a:prstGeom prst="rect">
            <a:avLst/>
          </a:prstGeom>
        </p:spPr>
      </p:pic>
      <p:pic>
        <p:nvPicPr>
          <p:cNvPr id="18" name="Picture 17">
            <a:extLst>
              <a:ext uri="{FF2B5EF4-FFF2-40B4-BE49-F238E27FC236}">
                <a16:creationId xmlns:a16="http://schemas.microsoft.com/office/drawing/2014/main" id="{72D386C2-CBFB-428F-8E1E-5D3108D33DD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95935" y="4867241"/>
            <a:ext cx="856910" cy="1321803"/>
          </a:xfrm>
          <a:prstGeom prst="rect">
            <a:avLst/>
          </a:prstGeom>
        </p:spPr>
      </p:pic>
      <p:pic>
        <p:nvPicPr>
          <p:cNvPr id="19" name="Picture 18" descr="U:\Artwork\Graphics by Topic Areas\Food - markets - gardens\spot-fresh-produce-carrot-water-apple.png">
            <a:extLst>
              <a:ext uri="{FF2B5EF4-FFF2-40B4-BE49-F238E27FC236}">
                <a16:creationId xmlns:a16="http://schemas.microsoft.com/office/drawing/2014/main" id="{8EE30955-EDF1-4EA9-845B-5EC38F8B04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0994" y="4858923"/>
            <a:ext cx="2024985" cy="1330121"/>
          </a:xfrm>
          <a:prstGeom prst="rect">
            <a:avLst/>
          </a:prstGeom>
          <a:noFill/>
          <a:ln>
            <a:noFill/>
          </a:ln>
        </p:spPr>
      </p:pic>
    </p:spTree>
    <p:extLst>
      <p:ext uri="{BB962C8B-B14F-4D97-AF65-F5344CB8AC3E}">
        <p14:creationId xmlns:p14="http://schemas.microsoft.com/office/powerpoint/2010/main" val="193977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What is required of LSWPs?</a:t>
            </a:r>
          </a:p>
        </p:txBody>
      </p:sp>
      <p:sp>
        <p:nvSpPr>
          <p:cNvPr id="3" name="Content Placeholder 2"/>
          <p:cNvSpPr>
            <a:spLocks noGrp="1"/>
          </p:cNvSpPr>
          <p:nvPr>
            <p:ph idx="1"/>
          </p:nvPr>
        </p:nvSpPr>
        <p:spPr>
          <a:xfrm>
            <a:off x="609600" y="1424783"/>
            <a:ext cx="10972800" cy="4764262"/>
          </a:xfrm>
        </p:spPr>
        <p:txBody>
          <a:bodyPr anchor="ctr">
            <a:noAutofit/>
          </a:bodyPr>
          <a:lstStyle/>
          <a:p>
            <a:pPr marL="0" indent="0">
              <a:lnSpc>
                <a:spcPct val="100000"/>
              </a:lnSpc>
              <a:spcBef>
                <a:spcPts val="600"/>
              </a:spcBef>
              <a:buNone/>
            </a:pPr>
            <a:r>
              <a:rPr lang="en-US" sz="2800" b="1" dirty="0"/>
              <a:t>Federal law </a:t>
            </a:r>
            <a:r>
              <a:rPr lang="en-US" sz="2800" dirty="0"/>
              <a:t>also requires:</a:t>
            </a:r>
          </a:p>
          <a:p>
            <a:pPr>
              <a:lnSpc>
                <a:spcPct val="100000"/>
              </a:lnSpc>
              <a:spcBef>
                <a:spcPts val="600"/>
              </a:spcBef>
            </a:pPr>
            <a:r>
              <a:rPr lang="en-US" sz="2800" dirty="0"/>
              <a:t>Standards and nutrition guidelines for all food and beverages available on the school campus during the school day </a:t>
            </a:r>
          </a:p>
          <a:p>
            <a:pPr>
              <a:lnSpc>
                <a:spcPct val="100000"/>
              </a:lnSpc>
              <a:spcBef>
                <a:spcPts val="600"/>
              </a:spcBef>
            </a:pPr>
            <a:r>
              <a:rPr lang="en-US" sz="2800" dirty="0"/>
              <a:t>Items sold are consistent with Federal regulations for school meals and Smart Snacks in Schools (SSIS) nutrition standards </a:t>
            </a:r>
          </a:p>
          <a:p>
            <a:pPr>
              <a:lnSpc>
                <a:spcPct val="100000"/>
              </a:lnSpc>
              <a:spcBef>
                <a:spcPts val="600"/>
              </a:spcBef>
            </a:pPr>
            <a:r>
              <a:rPr lang="en-US" sz="2800" dirty="0"/>
              <a:t>Requirements for marketing and advertising of food and beverages on the school campus during the school day (only marketing of those foods and beverages that meet SSIS standards may be permitted)</a:t>
            </a:r>
          </a:p>
          <a:p>
            <a:pPr>
              <a:lnSpc>
                <a:spcPct val="100000"/>
              </a:lnSpc>
              <a:spcBef>
                <a:spcPts val="600"/>
              </a:spcBef>
            </a:pPr>
            <a:r>
              <a:rPr lang="en-US" sz="2800" dirty="0"/>
              <a:t>Description of public involvement, public updates, policy leadership, &amp; evaluation plan</a:t>
            </a:r>
          </a:p>
        </p:txBody>
      </p:sp>
      <p:sp>
        <p:nvSpPr>
          <p:cNvPr id="38" name="Content Placeholder 37"/>
          <p:cNvSpPr>
            <a:spLocks noGrp="1"/>
          </p:cNvSpPr>
          <p:nvPr>
            <p:ph sz="quarter" idx="15"/>
          </p:nvPr>
        </p:nvSpPr>
        <p:spPr/>
        <p:txBody>
          <a:bodyPr>
            <a:noAutofit/>
          </a:bodyPr>
          <a:lstStyle/>
          <a:p>
            <a:pPr marL="0" indent="0">
              <a:lnSpc>
                <a:spcPct val="100000"/>
              </a:lnSpc>
              <a:spcBef>
                <a:spcPts val="0"/>
              </a:spcBef>
              <a:buNone/>
            </a:pPr>
            <a:r>
              <a:rPr lang="en-US" sz="900" dirty="0"/>
              <a:t>-U.S. Department of Agriculture. Local School Wellness Policy Implementation Under the Healthy, Hunger-Free Kids Act of 2010: Summary of the Final Rule (2016). </a:t>
            </a:r>
            <a:r>
              <a:rPr lang="en-US" sz="900" dirty="0">
                <a:hlinkClick r:id="rId3"/>
              </a:rPr>
              <a:t>https://fns-prod.azureedge.net/sites/default/files/tn/LWPsummary_finalrule.pdf</a:t>
            </a:r>
            <a:r>
              <a:rPr lang="en-US" sz="900" dirty="0"/>
              <a:t>. </a:t>
            </a:r>
          </a:p>
          <a:p>
            <a:pPr marL="0" indent="0">
              <a:lnSpc>
                <a:spcPct val="100000"/>
              </a:lnSpc>
              <a:spcBef>
                <a:spcPts val="0"/>
              </a:spcBef>
              <a:buNone/>
            </a:pPr>
            <a:r>
              <a:rPr lang="en-US" sz="900" dirty="0"/>
              <a:t>-U.S. Department of Agriculture Food and Nutrition Service. Nutrition Standards for School Meals (2019) </a:t>
            </a:r>
            <a:r>
              <a:rPr lang="en-US" sz="900" dirty="0">
                <a:hlinkClick r:id="rId4"/>
              </a:rPr>
              <a:t>https://www.fns.usda.gov/school-meals/nutrition-standards-school-meals</a:t>
            </a:r>
            <a:endParaRPr lang="en-US" sz="900" dirty="0"/>
          </a:p>
          <a:p>
            <a:pPr marL="0" indent="0">
              <a:lnSpc>
                <a:spcPct val="100000"/>
              </a:lnSpc>
              <a:spcBef>
                <a:spcPts val="0"/>
              </a:spcBef>
              <a:buNone/>
            </a:pPr>
            <a:r>
              <a:rPr lang="en-US" sz="900" dirty="0"/>
              <a:t>-U.S. Department of Agriculture Food and Nutrition Service. A Guide to Smart Snacks in School (2019) </a:t>
            </a:r>
            <a:r>
              <a:rPr lang="en-US" sz="900" dirty="0">
                <a:hlinkClick r:id="rId5"/>
              </a:rPr>
              <a:t>https://www.fns.usda.gov/tn/guide-smart-snacks-school</a:t>
            </a:r>
            <a:endParaRPr lang="en-US" sz="900" dirty="0"/>
          </a:p>
        </p:txBody>
      </p:sp>
    </p:spTree>
    <p:extLst>
      <p:ext uri="{BB962C8B-B14F-4D97-AF65-F5344CB8AC3E}">
        <p14:creationId xmlns:p14="http://schemas.microsoft.com/office/powerpoint/2010/main" val="17045083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mpion Provider Fellowshi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52073</TotalTime>
  <Words>5909</Words>
  <Application>Microsoft Office PowerPoint</Application>
  <PresentationFormat>Widescreen</PresentationFormat>
  <Paragraphs>560</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MS PGothic</vt:lpstr>
      <vt:lpstr>Arial</vt:lpstr>
      <vt:lpstr>Calibri</vt:lpstr>
      <vt:lpstr>Century Gothic</vt:lpstr>
      <vt:lpstr>Wingdings</vt:lpstr>
      <vt:lpstr>Custom Design</vt:lpstr>
      <vt:lpstr>Champion Provider Fellowship PowerPoint template</vt:lpstr>
      <vt:lpstr>How to use this presentation slide deck:</vt:lpstr>
      <vt:lpstr>[Local School Wellness Policy Presentation Title]</vt:lpstr>
      <vt:lpstr>PowerPoint Presentation</vt:lpstr>
      <vt:lpstr>PowerPoint Presentation</vt:lpstr>
      <vt:lpstr>PowerPoint Presentation</vt:lpstr>
      <vt:lpstr>PowerPoint Presentation</vt:lpstr>
      <vt:lpstr>What is a Local School Wellness Policy (LSWP)?</vt:lpstr>
      <vt:lpstr>What is required of LSWPs?</vt:lpstr>
      <vt:lpstr>What is required of LSWPs?</vt:lpstr>
      <vt:lpstr>What is required of LSWPs?</vt:lpstr>
      <vt:lpstr>What is required of LSWPs?</vt:lpstr>
      <vt:lpstr>What is required of LSWPs?</vt:lpstr>
      <vt:lpstr>What is required of LSWPs?</vt:lpstr>
      <vt:lpstr>PowerPoint Presentation</vt:lpstr>
      <vt:lpstr>Healthier Kids</vt:lpstr>
      <vt:lpstr>[Community Health Slide]</vt:lpstr>
      <vt:lpstr>[Community Health Slide: Data Graphic]</vt:lpstr>
      <vt:lpstr>PowerPoint Presentation</vt:lpstr>
      <vt:lpstr>Audit of current LSWP:</vt:lpstr>
      <vt:lpstr>[Proposed Action Part 1]</vt:lpstr>
      <vt:lpstr>[Proposed Action Part 2]</vt:lpstr>
      <vt:lpstr>[Proposed Action Part 3]</vt:lpstr>
      <vt:lpstr>PowerPoint Presentation</vt:lpstr>
      <vt:lpstr>Answers to Common Questions</vt:lpstr>
      <vt:lpstr>Answers to Common Questions</vt:lpstr>
      <vt:lpstr>PowerPoint Presentation</vt:lpstr>
      <vt:lpstr>Resources</vt:lpstr>
      <vt:lpstr>Keep the Conversation Going!</vt:lpstr>
      <vt:lpstr>PowerPoint Presentation</vt:lpstr>
      <vt:lpstr>PowerPoint Presentation</vt:lpstr>
      <vt:lpstr>Expand physical activity requirements</vt:lpstr>
      <vt:lpstr>PowerPoint Presentation</vt:lpstr>
      <vt:lpstr>Extend nutrition requirements to on-campus activities</vt:lpstr>
      <vt:lpstr> Case Study: San Francisco</vt:lpstr>
      <vt:lpstr>PowerPoint Presentation</vt:lpstr>
      <vt:lpstr>Promote a healthy Environment</vt:lpstr>
      <vt:lpstr> Case Study: Sacramento</vt:lpstr>
      <vt:lpstr>PowerPoint Presentation</vt:lpstr>
      <vt:lpstr>Strengthen implementation &amp; enforcement</vt:lpstr>
      <vt:lpstr>Case Study: Los Angeles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dc:creator>Cesar De La Vega</dc:creator>
  <cp:lastModifiedBy>Pfeffinger, Alana</cp:lastModifiedBy>
  <cp:revision>334</cp:revision>
  <dcterms:created xsi:type="dcterms:W3CDTF">2019-06-19T22:09:27Z</dcterms:created>
  <dcterms:modified xsi:type="dcterms:W3CDTF">2020-06-01T19:32:16Z</dcterms:modified>
</cp:coreProperties>
</file>